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2" r:id="rId3"/>
    <p:sldId id="283" r:id="rId4"/>
    <p:sldId id="266" r:id="rId5"/>
    <p:sldId id="269" r:id="rId6"/>
    <p:sldId id="270" r:id="rId7"/>
    <p:sldId id="272" r:id="rId8"/>
    <p:sldId id="276" r:id="rId9"/>
    <p:sldId id="284" r:id="rId10"/>
    <p:sldId id="28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 McDonald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3" autoAdjust="0"/>
    <p:restoredTop sz="79582" autoAdjust="0"/>
  </p:normalViewPr>
  <p:slideViewPr>
    <p:cSldViewPr>
      <p:cViewPr>
        <p:scale>
          <a:sx n="100" d="100"/>
          <a:sy n="100" d="100"/>
        </p:scale>
        <p:origin x="-898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2B197E-7407-4217-9632-34B59866D797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E9308D1-592B-4447-9C35-239FB9406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84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640456-090B-42F1-98FD-F20C84D9624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C1345D-5EB4-43CF-8515-8ED059DF0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0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1345D-5EB4-43CF-8515-8ED059DF0A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1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4769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4769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4769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4769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4769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85800" y="1398588"/>
            <a:ext cx="7772400" cy="0"/>
          </a:xfrm>
          <a:prstGeom prst="line">
            <a:avLst/>
          </a:prstGeom>
          <a:ln w="28575" cmpd="sng">
            <a:solidFill>
              <a:srgbClr val="0E6E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643938" y="6408738"/>
            <a:ext cx="4683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6BDE3857-F073-45BC-AB9A-18436EE3806F}" type="slidenum">
              <a:rPr lang="en-US" altLang="en-US" sz="1100" smtClean="0">
                <a:solidFill>
                  <a:prstClr val="black"/>
                </a:solidFill>
                <a:latin typeface="Arial" charset="0"/>
                <a:cs typeface="Arial" charset="0"/>
              </a:rPr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1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88" y="6435725"/>
            <a:ext cx="454025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8973"/>
            <a:ext cx="7772400" cy="45259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Clr>
                <a:srgbClr val="0E6EB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800100" indent="-342900">
              <a:buClr>
                <a:srgbClr val="0E6EB0"/>
              </a:buClr>
              <a:buFont typeface="Lucida Grande"/>
              <a:buChar char="-"/>
              <a:defRPr sz="20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1143000" indent="-228600">
              <a:buClr>
                <a:srgbClr val="0E6EB0"/>
              </a:buClr>
              <a:buFont typeface="Arial"/>
              <a:buChar char="•"/>
              <a:defRPr sz="18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600200" indent="-228600">
              <a:buClr>
                <a:srgbClr val="0E6EB0"/>
              </a:buClr>
              <a:buFont typeface="Wingdings" charset="2"/>
              <a:buChar char="§"/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2057400" indent="-228600">
              <a:buClr>
                <a:srgbClr val="0E6EB0"/>
              </a:buClr>
              <a:buFont typeface="Lucida Grande"/>
              <a:buChar char="-"/>
              <a:defRPr sz="14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39920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defRPr sz="3600" b="1" i="0"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9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5800" y="139865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28575">
            <a:solidFill>
              <a:srgbClr val="0D6D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231251" y="6435725"/>
            <a:ext cx="454025" cy="2079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2604" y="212715"/>
            <a:ext cx="7298791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43657" y="1802242"/>
            <a:ext cx="4456684" cy="371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5954" y="6465292"/>
            <a:ext cx="20637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4769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4332351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28575">
            <a:solidFill>
              <a:srgbClr val="0E6D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502906"/>
            <a:ext cx="9144000" cy="3550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523037"/>
            <a:ext cx="9144000" cy="335280"/>
          </a:xfrm>
          <a:custGeom>
            <a:avLst/>
            <a:gdLst/>
            <a:ahLst/>
            <a:cxnLst/>
            <a:rect l="l" t="t" r="r" b="b"/>
            <a:pathLst>
              <a:path w="9144000" h="335279">
                <a:moveTo>
                  <a:pt x="0" y="334962"/>
                </a:moveTo>
                <a:lnTo>
                  <a:pt x="9144000" y="334962"/>
                </a:lnTo>
                <a:lnTo>
                  <a:pt x="9144000" y="0"/>
                </a:lnTo>
                <a:lnTo>
                  <a:pt x="0" y="0"/>
                </a:lnTo>
                <a:lnTo>
                  <a:pt x="0" y="334962"/>
                </a:lnTo>
                <a:close/>
              </a:path>
            </a:pathLst>
          </a:custGeom>
          <a:solidFill>
            <a:srgbClr val="0E6D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67000" y="4728234"/>
            <a:ext cx="358140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10" dirty="0" smtClean="0">
                <a:latin typeface="Arial"/>
                <a:cs typeface="Arial"/>
              </a:rPr>
              <a:t>Jessica McDonald</a:t>
            </a:r>
          </a:p>
          <a:p>
            <a:pPr algn="ctr">
              <a:lnSpc>
                <a:spcPct val="100000"/>
              </a:lnSpc>
            </a:pPr>
            <a:r>
              <a:rPr lang="en-US" sz="1600" spc="-10" dirty="0" smtClean="0">
                <a:latin typeface="Arial"/>
                <a:cs typeface="Arial"/>
              </a:rPr>
              <a:t>Manager, International Programs</a:t>
            </a:r>
          </a:p>
          <a:p>
            <a:pPr algn="ctr">
              <a:lnSpc>
                <a:spcPct val="100000"/>
              </a:lnSpc>
            </a:pPr>
            <a:r>
              <a:rPr sz="1600" spc="-10" dirty="0" smtClean="0">
                <a:latin typeface="Arial"/>
                <a:cs typeface="Arial"/>
              </a:rPr>
              <a:t>Edison</a:t>
            </a:r>
            <a:r>
              <a:rPr sz="1600" spc="-15" dirty="0" smtClean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Electric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Institute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Civil Society Policy Forum, World Bank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165"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11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October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2017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8996" y="2262387"/>
            <a:ext cx="6864984" cy="911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4445" algn="ctr">
              <a:lnSpc>
                <a:spcPct val="80000"/>
              </a:lnSpc>
            </a:pPr>
            <a:r>
              <a:rPr lang="en-US" sz="3700" dirty="0" smtClean="0">
                <a:latin typeface="Arial"/>
                <a:cs typeface="Arial"/>
              </a:rPr>
              <a:t>Opportunities </a:t>
            </a:r>
            <a:r>
              <a:rPr lang="en-US" sz="3700" dirty="0" smtClean="0">
                <a:latin typeface="Arial"/>
                <a:cs typeface="Arial"/>
              </a:rPr>
              <a:t>and Challenges of Smart Technologies</a:t>
            </a:r>
            <a:endParaRPr sz="37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02906"/>
            <a:ext cx="9144000" cy="3550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522389"/>
            <a:ext cx="9144000" cy="335915"/>
          </a:xfrm>
          <a:custGeom>
            <a:avLst/>
            <a:gdLst/>
            <a:ahLst/>
            <a:cxnLst/>
            <a:rect l="l" t="t" r="r" b="b"/>
            <a:pathLst>
              <a:path w="9144000" h="335915">
                <a:moveTo>
                  <a:pt x="0" y="335610"/>
                </a:moveTo>
                <a:lnTo>
                  <a:pt x="9144000" y="335610"/>
                </a:lnTo>
                <a:lnTo>
                  <a:pt x="9144000" y="0"/>
                </a:lnTo>
                <a:lnTo>
                  <a:pt x="0" y="0"/>
                </a:lnTo>
                <a:lnTo>
                  <a:pt x="0" y="335610"/>
                </a:lnTo>
                <a:close/>
              </a:path>
            </a:pathLst>
          </a:custGeom>
          <a:solidFill>
            <a:srgbClr val="0D6D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3100" y="3273041"/>
            <a:ext cx="793559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18080" algn="l"/>
                <a:tab pos="7922259" algn="l"/>
              </a:tabLst>
            </a:pPr>
            <a:r>
              <a:rPr sz="4000" b="1" u="heavy" spc="-15" dirty="0">
                <a:latin typeface="Arial"/>
                <a:cs typeface="Arial"/>
              </a:rPr>
              <a:t> 	</a:t>
            </a:r>
            <a:r>
              <a:rPr sz="4000" b="1" u="heavy" spc="-30" dirty="0">
                <a:latin typeface="Arial"/>
                <a:cs typeface="Arial"/>
              </a:rPr>
              <a:t>TH</a:t>
            </a:r>
            <a:r>
              <a:rPr sz="4000" b="1" u="heavy" spc="-50" dirty="0">
                <a:latin typeface="Arial"/>
                <a:cs typeface="Arial"/>
              </a:rPr>
              <a:t>A</a:t>
            </a:r>
            <a:r>
              <a:rPr sz="4000" b="1" u="heavy" spc="-30" dirty="0">
                <a:latin typeface="Arial"/>
                <a:cs typeface="Arial"/>
              </a:rPr>
              <a:t>NK</a:t>
            </a:r>
            <a:r>
              <a:rPr sz="4000" b="1" u="heavy" spc="-70" dirty="0">
                <a:latin typeface="Arial"/>
                <a:cs typeface="Arial"/>
              </a:rPr>
              <a:t> </a:t>
            </a:r>
            <a:r>
              <a:rPr sz="4000" b="1" u="heavy" spc="-25" dirty="0">
                <a:latin typeface="Arial"/>
                <a:cs typeface="Arial"/>
              </a:rPr>
              <a:t>YOU </a:t>
            </a:r>
            <a:r>
              <a:rPr sz="4000" b="1" u="heavy" dirty="0">
                <a:latin typeface="Arial"/>
                <a:cs typeface="Arial"/>
              </a:rPr>
              <a:t>	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3379" y="1608092"/>
            <a:ext cx="7935311" cy="437409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venir LT Std 55 Roman" pitchFamily="34" charset="0"/>
                <a:cs typeface="Arial" panose="020B0604020202020204" pitchFamily="34" charset="0"/>
              </a:rPr>
              <a:t>68 member companies operating across 90 countries</a:t>
            </a:r>
          </a:p>
          <a:p>
            <a:pPr marL="0" indent="0">
              <a:buNone/>
            </a:pPr>
            <a:endParaRPr lang="en-US" b="1" dirty="0" smtClean="0">
              <a:latin typeface="Avenir LT Std 55 Roman" pitchFamily="34" charset="0"/>
              <a:cs typeface="Arial" panose="020B0604020202020204" pitchFamily="34" charset="0"/>
            </a:endParaRPr>
          </a:p>
          <a:p>
            <a:endParaRPr lang="en-US" b="1" dirty="0" smtClean="0">
              <a:latin typeface="Avenir LT Std 55 Roman" pitchFamily="34" charset="0"/>
              <a:cs typeface="Arial" panose="020B0604020202020204" pitchFamily="34" charset="0"/>
            </a:endParaRP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48" y="239109"/>
            <a:ext cx="8660524" cy="123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4" y="2017985"/>
            <a:ext cx="8660557" cy="4396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8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48" y="239109"/>
            <a:ext cx="8660524" cy="123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72"/>
          <a:stretch/>
        </p:blipFill>
        <p:spPr bwMode="auto">
          <a:xfrm>
            <a:off x="483458" y="2469465"/>
            <a:ext cx="8177066" cy="106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6408" y="3576935"/>
            <a:ext cx="1478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Dialogue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46958" y="3576935"/>
            <a:ext cx="1519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Outreach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82652" y="3576935"/>
            <a:ext cx="1693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Promotion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64278" y="3576934"/>
            <a:ext cx="1342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Analysis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8669" y="4038601"/>
            <a:ext cx="214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C-Suite &amp; CEO Meetings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Strategic Dialogues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Member Visits 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Issue Working Groups / Task Forces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Webinars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46958" y="4038600"/>
            <a:ext cx="2144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Advisory Support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Conference &amp; Event Participation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Academic Peer Reviews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latin typeface="Avenir LT Std 55 Roman" pitchFamily="34" charset="0"/>
              <a:ea typeface="ＭＳ Ｐゴシック" pitchFamily="34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70706" y="4038600"/>
            <a:ext cx="214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International Edison Award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Innovation Case Books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Social Media Amplification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Webcasts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latin typeface="Avenir LT Std 55 Roman" pitchFamily="34" charset="0"/>
              <a:ea typeface="ＭＳ Ｐゴシック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64278" y="4038601"/>
            <a:ext cx="177972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Global Trend Analysis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Research Articles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Industry Surveys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venir LT Std 55 Roman" pitchFamily="34" charset="0"/>
                <a:ea typeface="ＭＳ Ｐゴシック" pitchFamily="34" charset="-128"/>
              </a:rPr>
              <a:t>White Papers</a:t>
            </a: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latin typeface="Avenir LT Std 55 Roman" pitchFamily="34" charset="0"/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ts val="1200"/>
              </a:spcAft>
            </a:pP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latin typeface="Avenir LT Std 55 Roman" pitchFamily="34" charset="0"/>
              <a:ea typeface="ＭＳ Ｐゴシック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4580" y="1676400"/>
            <a:ext cx="8604103" cy="625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EEI International Programs </a:t>
            </a:r>
            <a:r>
              <a:rPr 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provides members in the global electric power industry with a flexible platform for industry collaboration, dialogue, and thought leadership</a:t>
            </a:r>
            <a:r>
              <a:rPr lang="en-US" sz="2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52" y="1686857"/>
            <a:ext cx="8306918" cy="393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3200" spc="-15" dirty="0">
                <a:latin typeface="Arial"/>
                <a:cs typeface="Arial"/>
              </a:rPr>
              <a:t>Urb</a:t>
            </a:r>
            <a:r>
              <a:rPr sz="3200" spc="-10" dirty="0">
                <a:latin typeface="Arial"/>
                <a:cs typeface="Arial"/>
              </a:rPr>
              <a:t>a</a:t>
            </a:r>
            <a:r>
              <a:rPr sz="3200" spc="-20" dirty="0">
                <a:latin typeface="Arial"/>
                <a:cs typeface="Arial"/>
              </a:rPr>
              <a:t>n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5" dirty="0">
                <a:latin typeface="Arial"/>
                <a:cs typeface="Arial"/>
              </a:rPr>
              <a:t>za</a:t>
            </a:r>
            <a:r>
              <a:rPr sz="3200" spc="-10" dirty="0">
                <a:latin typeface="Arial"/>
                <a:cs typeface="Arial"/>
              </a:rPr>
              <a:t>ti</a:t>
            </a:r>
            <a:r>
              <a:rPr sz="3200" spc="-15" dirty="0">
                <a:latin typeface="Arial"/>
                <a:cs typeface="Arial"/>
              </a:rPr>
              <a:t>o</a:t>
            </a:r>
            <a:r>
              <a:rPr sz="3200" spc="-20" dirty="0">
                <a:latin typeface="Arial"/>
                <a:cs typeface="Arial"/>
              </a:rPr>
              <a:t>n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3200" spc="-20" dirty="0">
                <a:latin typeface="Arial"/>
                <a:cs typeface="Arial"/>
              </a:rPr>
              <a:t>Pace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of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340" dirty="0">
                <a:latin typeface="Arial"/>
                <a:cs typeface="Arial"/>
              </a:rPr>
              <a:t>T</a:t>
            </a:r>
            <a:r>
              <a:rPr sz="3200" spc="-2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c</a:t>
            </a:r>
            <a:r>
              <a:rPr sz="3200" spc="-20" dirty="0">
                <a:latin typeface="Arial"/>
                <a:cs typeface="Arial"/>
              </a:rPr>
              <a:t>h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20" dirty="0">
                <a:latin typeface="Arial"/>
                <a:cs typeface="Arial"/>
              </a:rPr>
              <a:t>o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spc="-20" dirty="0">
                <a:latin typeface="Arial"/>
                <a:cs typeface="Arial"/>
              </a:rPr>
              <a:t>o</a:t>
            </a:r>
            <a:r>
              <a:rPr sz="3200" spc="-15" dirty="0">
                <a:latin typeface="Arial"/>
                <a:cs typeface="Arial"/>
              </a:rPr>
              <a:t>g</a:t>
            </a:r>
            <a:r>
              <a:rPr sz="3200" spc="-10" dirty="0">
                <a:latin typeface="Arial"/>
                <a:cs typeface="Arial"/>
              </a:rPr>
              <a:t>ic</a:t>
            </a:r>
            <a:r>
              <a:rPr sz="3200" spc="-15" dirty="0">
                <a:latin typeface="Arial"/>
                <a:cs typeface="Arial"/>
              </a:rPr>
              <a:t>al</a:t>
            </a:r>
            <a:r>
              <a:rPr sz="3200" spc="25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Cha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spc="-20" dirty="0">
                <a:latin typeface="Arial"/>
                <a:cs typeface="Arial"/>
              </a:rPr>
              <a:t>ge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3200" spc="-15" dirty="0">
                <a:latin typeface="Arial"/>
                <a:cs typeface="Arial"/>
              </a:rPr>
              <a:t>Dig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tiz</a:t>
            </a:r>
            <a:r>
              <a:rPr sz="3200" spc="-15" dirty="0">
                <a:latin typeface="Arial"/>
                <a:cs typeface="Arial"/>
              </a:rPr>
              <a:t>at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20" dirty="0">
                <a:latin typeface="Arial"/>
                <a:cs typeface="Arial"/>
              </a:rPr>
              <a:t>on</a:t>
            </a:r>
            <a:r>
              <a:rPr sz="3200" spc="5" dirty="0">
                <a:latin typeface="Arial"/>
                <a:cs typeface="Arial"/>
              </a:rPr>
              <a:t> </a:t>
            </a:r>
            <a:endParaRPr lang="en-US" sz="3200" spc="-1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3200" spc="-15" dirty="0" smtClean="0">
                <a:latin typeface="Arial"/>
                <a:cs typeface="Arial"/>
              </a:rPr>
              <a:t>Smart </a:t>
            </a:r>
            <a:r>
              <a:rPr sz="3200" spc="-20" dirty="0">
                <a:latin typeface="Arial"/>
                <a:cs typeface="Arial"/>
              </a:rPr>
              <a:t>Commu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10" dirty="0">
                <a:latin typeface="Arial"/>
                <a:cs typeface="Arial"/>
              </a:rPr>
              <a:t>it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5" dirty="0">
                <a:latin typeface="Arial"/>
                <a:cs typeface="Arial"/>
              </a:rPr>
              <a:t>es</a:t>
            </a:r>
            <a:r>
              <a:rPr sz="3200" spc="4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a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2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C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ti</a:t>
            </a:r>
            <a:r>
              <a:rPr sz="3200" spc="-15" dirty="0">
                <a:latin typeface="Arial"/>
                <a:cs typeface="Arial"/>
              </a:rPr>
              <a:t>es</a:t>
            </a:r>
            <a:endParaRPr sz="32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3200" spc="-20" dirty="0" smtClean="0">
                <a:latin typeface="Arial"/>
                <a:cs typeface="Arial"/>
              </a:rPr>
              <a:t>Cyb</a:t>
            </a:r>
            <a:r>
              <a:rPr sz="3200" spc="-15" dirty="0" smtClean="0">
                <a:latin typeface="Arial"/>
                <a:cs typeface="Arial"/>
              </a:rPr>
              <a:t>e</a:t>
            </a:r>
            <a:r>
              <a:rPr sz="3200" spc="-10" dirty="0" smtClean="0">
                <a:latin typeface="Arial"/>
                <a:cs typeface="Arial"/>
              </a:rPr>
              <a:t>r</a:t>
            </a:r>
            <a:r>
              <a:rPr sz="3200" spc="10" dirty="0" smtClean="0">
                <a:latin typeface="Arial"/>
                <a:cs typeface="Arial"/>
              </a:rPr>
              <a:t> </a:t>
            </a:r>
            <a:r>
              <a:rPr lang="en-US" sz="3200" spc="-15" dirty="0" smtClean="0">
                <a:latin typeface="Arial"/>
                <a:cs typeface="Arial"/>
              </a:rPr>
              <a:t>Security</a:t>
            </a: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3200" spc="-15" dirty="0" smtClean="0">
                <a:latin typeface="Arial"/>
                <a:cs typeface="Arial"/>
              </a:rPr>
              <a:t>Resilience </a:t>
            </a:r>
            <a:r>
              <a:rPr lang="en-US" sz="3200" spc="-15" dirty="0" smtClean="0">
                <a:latin typeface="Arial"/>
                <a:cs typeface="Arial"/>
              </a:rPr>
              <a:t>and Affordability </a:t>
            </a:r>
          </a:p>
          <a:p>
            <a:pPr marL="12700">
              <a:lnSpc>
                <a:spcPct val="100000"/>
              </a:lnSpc>
              <a:buClr>
                <a:srgbClr val="0D6DAF"/>
              </a:buClr>
              <a:tabLst>
                <a:tab pos="355600" algn="l"/>
              </a:tabLst>
            </a:pPr>
            <a:endParaRPr lang="en-US" sz="3200" spc="-1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0D6DAF"/>
              </a:buClr>
              <a:tabLst>
                <a:tab pos="355600" algn="l"/>
              </a:tabLst>
            </a:pPr>
            <a:endParaRPr lang="en-US" sz="3200" spc="-15" dirty="0" smtClean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63954" y="212715"/>
            <a:ext cx="5822315" cy="103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600" b="1" dirty="0">
                <a:latin typeface="Arial"/>
                <a:cs typeface="Arial"/>
              </a:rPr>
              <a:t>Forces Shaping the Global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tabLst>
                <a:tab pos="1677670" algn="l"/>
              </a:tabLst>
            </a:pPr>
            <a:r>
              <a:rPr sz="3600" b="1" dirty="0">
                <a:latin typeface="Arial"/>
                <a:cs typeface="Arial"/>
              </a:rPr>
              <a:t>Ene</a:t>
            </a:r>
            <a:r>
              <a:rPr sz="3600" b="1" spc="5" dirty="0">
                <a:latin typeface="Arial"/>
                <a:cs typeface="Arial"/>
              </a:rPr>
              <a:t>r</a:t>
            </a:r>
            <a:r>
              <a:rPr sz="3600" b="1" dirty="0">
                <a:latin typeface="Arial"/>
                <a:cs typeface="Arial"/>
              </a:rPr>
              <a:t>gy	</a:t>
            </a:r>
            <a:r>
              <a:rPr sz="3600" b="1" spc="-210" dirty="0">
                <a:latin typeface="Arial"/>
                <a:cs typeface="Arial"/>
              </a:rPr>
              <a:t>T</a:t>
            </a:r>
            <a:r>
              <a:rPr sz="3600" b="1" dirty="0">
                <a:latin typeface="Arial"/>
                <a:cs typeface="Arial"/>
              </a:rPr>
              <a:t>r</a:t>
            </a:r>
            <a:r>
              <a:rPr sz="3600" b="1" spc="5" dirty="0">
                <a:latin typeface="Arial"/>
                <a:cs typeface="Arial"/>
              </a:rPr>
              <a:t>a</a:t>
            </a:r>
            <a:r>
              <a:rPr sz="3600" b="1" dirty="0">
                <a:latin typeface="Arial"/>
                <a:cs typeface="Arial"/>
              </a:rPr>
              <a:t>nsition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4682" y="1447800"/>
            <a:ext cx="7925918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  <a:buClr>
                <a:srgbClr val="0D6DAF"/>
              </a:buClr>
            </a:pP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spc="-15" dirty="0" smtClean="0">
                <a:latin typeface="Arial"/>
                <a:cs typeface="Arial"/>
              </a:rPr>
              <a:t>Sci</a:t>
            </a:r>
            <a:r>
              <a:rPr sz="2800" spc="-30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nce</a:t>
            </a:r>
            <a:endParaRPr lang="en-US" sz="2800" spc="-2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0D6DAF"/>
              </a:buClr>
              <a:tabLst>
                <a:tab pos="355600" algn="l"/>
              </a:tabLst>
            </a:pPr>
            <a:endParaRPr lang="en-US" sz="2800" spc="-2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800" spc="-20" dirty="0" smtClean="0">
                <a:latin typeface="Arial"/>
                <a:cs typeface="Arial"/>
              </a:rPr>
              <a:t>Regulation and Policy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0D6DAF"/>
              </a:buClr>
              <a:tabLst>
                <a:tab pos="355600" algn="l"/>
              </a:tabLst>
            </a:pPr>
            <a:endParaRPr lang="en-US" sz="2800" b="1" spc="-2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55600" indent="-342900"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800" b="1" spc="-20" dirty="0">
                <a:solidFill>
                  <a:srgbClr val="FF0000"/>
                </a:solidFill>
                <a:latin typeface="Arial"/>
                <a:cs typeface="Arial"/>
              </a:rPr>
              <a:t>Cust</a:t>
            </a:r>
            <a:r>
              <a:rPr lang="en-US" sz="2800" b="1" spc="-3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lang="en-US" sz="2800" b="1" spc="-20" dirty="0">
                <a:solidFill>
                  <a:srgbClr val="FF0000"/>
                </a:solidFill>
                <a:latin typeface="Arial"/>
                <a:cs typeface="Arial"/>
              </a:rPr>
              <a:t>mer </a:t>
            </a:r>
            <a:r>
              <a:rPr lang="en-US"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Services</a:t>
            </a:r>
          </a:p>
          <a:p>
            <a:pPr marL="355600" indent="-342900"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endParaRPr lang="en-US" sz="2800" b="1" spc="-2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55600" indent="-342900"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Tec</a:t>
            </a:r>
            <a:r>
              <a:rPr lang="en-US" sz="2800" b="1" spc="-30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lang="en-US"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z="2800" b="1" spc="-3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lang="en-US" sz="2800" b="1" spc="-15" dirty="0" smtClean="0">
                <a:solidFill>
                  <a:srgbClr val="FF0000"/>
                </a:solidFill>
                <a:latin typeface="Arial"/>
                <a:cs typeface="Arial"/>
              </a:rPr>
              <a:t>lo</a:t>
            </a:r>
            <a:r>
              <a:rPr lang="en-US" sz="2800" b="1" spc="-4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US" sz="2800" b="1" spc="-20" dirty="0" smtClean="0">
                <a:solidFill>
                  <a:srgbClr val="FF0000"/>
                </a:solidFill>
                <a:latin typeface="Arial"/>
                <a:cs typeface="Arial"/>
              </a:rPr>
              <a:t>y – Energy Infrastructure</a:t>
            </a:r>
            <a:endParaRPr sz="28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D6DAF"/>
              </a:buClr>
              <a:buFont typeface="Wingdings"/>
              <a:buChar char=""/>
            </a:pP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spc="-20" dirty="0">
                <a:latin typeface="Arial"/>
                <a:cs typeface="Arial"/>
              </a:rPr>
              <a:t>Busin</a:t>
            </a:r>
            <a:r>
              <a:rPr sz="2800" spc="-30" dirty="0">
                <a:latin typeface="Arial"/>
                <a:cs typeface="Arial"/>
              </a:rPr>
              <a:t>e</a:t>
            </a:r>
            <a:r>
              <a:rPr sz="2800" spc="-20" dirty="0">
                <a:latin typeface="Arial"/>
                <a:cs typeface="Arial"/>
              </a:rPr>
              <a:t>ss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Mo</a:t>
            </a:r>
            <a:r>
              <a:rPr sz="2800" spc="-30" dirty="0" smtClean="0">
                <a:latin typeface="Arial"/>
                <a:cs typeface="Arial"/>
              </a:rPr>
              <a:t>d</a:t>
            </a:r>
            <a:r>
              <a:rPr sz="2800" spc="-15" dirty="0" smtClean="0">
                <a:latin typeface="Arial"/>
                <a:cs typeface="Arial"/>
              </a:rPr>
              <a:t>el</a:t>
            </a:r>
            <a:endParaRPr lang="en-US" sz="2800" spc="-15" dirty="0" smtClean="0">
              <a:latin typeface="Arial"/>
              <a:cs typeface="Arial"/>
            </a:endParaRPr>
          </a:p>
          <a:p>
            <a:pPr marL="12700">
              <a:buClr>
                <a:srgbClr val="0D6DAF"/>
              </a:buClr>
              <a:tabLst>
                <a:tab pos="355600" algn="l"/>
              </a:tabLst>
            </a:pPr>
            <a:endParaRPr lang="en-US" sz="2800" spc="-15" dirty="0" smtClean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2604" y="212715"/>
            <a:ext cx="7298791" cy="831245"/>
          </a:xfrm>
          <a:prstGeom prst="rect">
            <a:avLst/>
          </a:prstGeom>
        </p:spPr>
        <p:txBody>
          <a:bodyPr vert="horz" wrap="square" lIns="0" tIns="274566" rIns="0" bIns="0" rtlCol="0">
            <a:spAutoFit/>
          </a:bodyPr>
          <a:lstStyle/>
          <a:p>
            <a:pPr marL="2247900">
              <a:lnSpc>
                <a:spcPct val="100000"/>
              </a:lnSpc>
            </a:pPr>
            <a:r>
              <a:rPr sz="3600" dirty="0" smtClean="0"/>
              <a:t>INNO</a:t>
            </a:r>
            <a:r>
              <a:rPr sz="3600" spc="-260" dirty="0" smtClean="0"/>
              <a:t>VA</a:t>
            </a:r>
            <a:r>
              <a:rPr sz="3600" dirty="0" smtClean="0"/>
              <a:t>TION</a:t>
            </a:r>
            <a:r>
              <a:rPr lang="en-US" sz="3600" dirty="0" smtClean="0"/>
              <a:t> </a:t>
            </a: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654" y="6465292"/>
            <a:ext cx="18097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100" spc="-5" dirty="0" smtClean="0">
                <a:latin typeface="Arial"/>
                <a:cs typeface="Arial"/>
              </a:rPr>
              <a:t>6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139865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28575">
            <a:solidFill>
              <a:srgbClr val="0D6D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31251" y="6435725"/>
            <a:ext cx="454025" cy="2079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22604" y="212715"/>
            <a:ext cx="7298791" cy="1015663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z="3600" dirty="0"/>
              <a:t>Ind</a:t>
            </a:r>
            <a:r>
              <a:rPr sz="3600" spc="-20" dirty="0"/>
              <a:t>i</a:t>
            </a:r>
            <a:r>
              <a:rPr sz="3600" dirty="0"/>
              <a:t>vidual</a:t>
            </a:r>
            <a:r>
              <a:rPr sz="3600" spc="-15" dirty="0"/>
              <a:t>i</a:t>
            </a:r>
            <a:r>
              <a:rPr sz="3600" dirty="0"/>
              <a:t>zed</a:t>
            </a:r>
            <a:r>
              <a:rPr sz="3600" spc="25" dirty="0"/>
              <a:t> </a:t>
            </a:r>
            <a:r>
              <a:rPr sz="3600" dirty="0"/>
              <a:t>Custom</a:t>
            </a:r>
            <a:r>
              <a:rPr sz="3600" spc="5" dirty="0"/>
              <a:t>e</a:t>
            </a:r>
            <a:r>
              <a:rPr sz="3600" dirty="0"/>
              <a:t>r</a:t>
            </a:r>
            <a:r>
              <a:rPr sz="3600" spc="-15" dirty="0"/>
              <a:t> </a:t>
            </a:r>
            <a:r>
              <a:rPr sz="3600" dirty="0" smtClean="0"/>
              <a:t>Ser</a:t>
            </a:r>
            <a:r>
              <a:rPr sz="3600" spc="5" dirty="0" smtClean="0"/>
              <a:t>v</a:t>
            </a:r>
            <a:r>
              <a:rPr sz="3600" spc="-35" dirty="0" smtClean="0"/>
              <a:t>i</a:t>
            </a:r>
            <a:r>
              <a:rPr lang="en-US" sz="3600" spc="-5" dirty="0" smtClean="0"/>
              <a:t>ces</a:t>
            </a:r>
            <a:endParaRPr sz="3600" dirty="0"/>
          </a:p>
          <a:p>
            <a:pPr marL="3175" algn="ctr">
              <a:lnSpc>
                <a:spcPct val="100000"/>
              </a:lnSpc>
              <a:spcBef>
                <a:spcPts val="35"/>
              </a:spcBef>
            </a:pPr>
            <a:r>
              <a:rPr sz="2400" i="1" dirty="0">
                <a:latin typeface="Arial"/>
                <a:cs typeface="Arial"/>
              </a:rPr>
              <a:t>Choice, </a:t>
            </a:r>
            <a:r>
              <a:rPr sz="2400" i="1" spc="-10" dirty="0">
                <a:latin typeface="Arial"/>
                <a:cs typeface="Arial"/>
              </a:rPr>
              <a:t>C</a:t>
            </a:r>
            <a:r>
              <a:rPr sz="2400" i="1" dirty="0">
                <a:latin typeface="Arial"/>
                <a:cs typeface="Arial"/>
              </a:rPr>
              <a:t>ontrol,</a:t>
            </a:r>
            <a:r>
              <a:rPr sz="2400" i="1" spc="-15" dirty="0">
                <a:latin typeface="Arial"/>
                <a:cs typeface="Arial"/>
              </a:rPr>
              <a:t> </a:t>
            </a:r>
            <a:r>
              <a:rPr sz="2400" i="1" dirty="0" smtClean="0">
                <a:latin typeface="Arial"/>
                <a:cs typeface="Arial"/>
              </a:rPr>
              <a:t>Convenience</a:t>
            </a:r>
            <a:r>
              <a:rPr lang="en-US" sz="2400" i="1" dirty="0" smtClean="0">
                <a:latin typeface="Arial"/>
                <a:cs typeface="Arial"/>
              </a:rPr>
              <a:t>, Cost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9287" y="3695433"/>
            <a:ext cx="3416808" cy="269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8575" y="1514754"/>
            <a:ext cx="5183378" cy="48310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0585" y="4041368"/>
            <a:ext cx="1022350" cy="47244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ct val="100000"/>
              </a:lnSpc>
            </a:pPr>
            <a:r>
              <a:rPr sz="2400" b="1" spc="-18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33116" y="1809000"/>
            <a:ext cx="1889125" cy="534035"/>
          </a:xfrm>
          <a:prstGeom prst="rect">
            <a:avLst/>
          </a:prstGeom>
          <a:solidFill>
            <a:srgbClr val="007CB9"/>
          </a:solidFill>
        </p:spPr>
        <p:txBody>
          <a:bodyPr vert="horz" wrap="square" lIns="0" tIns="0" rIns="0" bIns="0" rtlCol="0">
            <a:spAutoFit/>
          </a:bodyPr>
          <a:lstStyle/>
          <a:p>
            <a:pPr marL="105410">
              <a:lnSpc>
                <a:spcPct val="100000"/>
              </a:lnSpc>
            </a:pP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2800" b="1" spc="-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b="1" spc="-3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17950" y="6440144"/>
            <a:ext cx="3818890" cy="249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ou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ce</a:t>
            </a:r>
            <a:r>
              <a:rPr sz="800" dirty="0">
                <a:latin typeface="Calibri"/>
                <a:cs typeface="Calibri"/>
              </a:rPr>
              <a:t>: T</a:t>
            </a:r>
            <a:r>
              <a:rPr sz="800" spc="-5" dirty="0">
                <a:latin typeface="Calibri"/>
                <a:cs typeface="Calibri"/>
              </a:rPr>
              <a:t>h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d</a:t>
            </a:r>
            <a:r>
              <a:rPr sz="800" spc="-10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10" dirty="0">
                <a:latin typeface="Calibri"/>
                <a:cs typeface="Calibri"/>
              </a:rPr>
              <a:t>o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F</a:t>
            </a:r>
            <a:r>
              <a:rPr sz="800" spc="-5" dirty="0">
                <a:latin typeface="Calibri"/>
                <a:cs typeface="Calibri"/>
              </a:rPr>
              <a:t>ounda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io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In</a:t>
            </a:r>
            <a:r>
              <a:rPr sz="800" spc="-5" dirty="0">
                <a:latin typeface="Calibri"/>
                <a:cs typeface="Calibri"/>
              </a:rPr>
              <a:t>s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u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fo</a:t>
            </a:r>
            <a:r>
              <a:rPr sz="800" dirty="0">
                <a:latin typeface="Calibri"/>
                <a:cs typeface="Calibri"/>
              </a:rPr>
              <a:t>r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lec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ri</a:t>
            </a:r>
            <a:r>
              <a:rPr sz="800" dirty="0">
                <a:latin typeface="Calibri"/>
                <a:cs typeface="Calibri"/>
              </a:rPr>
              <a:t>c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</a:t>
            </a:r>
            <a:r>
              <a:rPr sz="800" spc="-5" dirty="0">
                <a:latin typeface="Calibri"/>
                <a:cs typeface="Calibri"/>
              </a:rPr>
              <a:t>nn</a:t>
            </a:r>
            <a:r>
              <a:rPr sz="800" spc="-10" dirty="0">
                <a:latin typeface="Calibri"/>
                <a:cs typeface="Calibri"/>
              </a:rPr>
              <a:t>o</a:t>
            </a:r>
            <a:r>
              <a:rPr sz="800" spc="-5" dirty="0">
                <a:latin typeface="Calibri"/>
                <a:cs typeface="Calibri"/>
              </a:rPr>
              <a:t>v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ion</a:t>
            </a:r>
            <a:r>
              <a:rPr sz="800" dirty="0">
                <a:latin typeface="Calibri"/>
                <a:cs typeface="Calibri"/>
              </a:rPr>
              <a:t>,</a:t>
            </a:r>
            <a:r>
              <a:rPr sz="800" spc="35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T</a:t>
            </a:r>
            <a:r>
              <a:rPr sz="800" i="1" spc="-10" dirty="0">
                <a:latin typeface="Calibri"/>
                <a:cs typeface="Calibri"/>
              </a:rPr>
              <a:t>h</a:t>
            </a:r>
            <a:r>
              <a:rPr sz="800" i="1" spc="-5" dirty="0">
                <a:latin typeface="Calibri"/>
                <a:cs typeface="Calibri"/>
              </a:rPr>
              <a:t>o</a:t>
            </a:r>
            <a:r>
              <a:rPr sz="800" i="1" spc="-10" dirty="0">
                <a:latin typeface="Calibri"/>
                <a:cs typeface="Calibri"/>
              </a:rPr>
              <a:t>ugh</a:t>
            </a:r>
            <a:r>
              <a:rPr sz="800" i="1" dirty="0">
                <a:latin typeface="Calibri"/>
                <a:cs typeface="Calibri"/>
              </a:rPr>
              <a:t>t</a:t>
            </a:r>
            <a:r>
              <a:rPr sz="800" i="1" spc="5" dirty="0">
                <a:latin typeface="Calibri"/>
                <a:cs typeface="Calibri"/>
              </a:rPr>
              <a:t> </a:t>
            </a:r>
            <a:r>
              <a:rPr sz="800" i="1" spc="-5" dirty="0">
                <a:latin typeface="Calibri"/>
                <a:cs typeface="Calibri"/>
              </a:rPr>
              <a:t>Le</a:t>
            </a:r>
            <a:r>
              <a:rPr sz="800" i="1" spc="-10" dirty="0">
                <a:latin typeface="Calibri"/>
                <a:cs typeface="Calibri"/>
              </a:rPr>
              <a:t>ad</a:t>
            </a:r>
            <a:r>
              <a:rPr sz="800" i="1" dirty="0">
                <a:latin typeface="Calibri"/>
                <a:cs typeface="Calibri"/>
              </a:rPr>
              <a:t>ers</a:t>
            </a:r>
            <a:r>
              <a:rPr sz="800" i="1" spc="5" dirty="0">
                <a:latin typeface="Calibri"/>
                <a:cs typeface="Calibri"/>
              </a:rPr>
              <a:t> </a:t>
            </a:r>
            <a:r>
              <a:rPr sz="800" i="1" spc="-5" dirty="0">
                <a:latin typeface="Calibri"/>
                <a:cs typeface="Calibri"/>
              </a:rPr>
              <a:t>S</a:t>
            </a:r>
            <a:r>
              <a:rPr sz="800" i="1" spc="-10" dirty="0">
                <a:latin typeface="Calibri"/>
                <a:cs typeface="Calibri"/>
              </a:rPr>
              <a:t>p</a:t>
            </a:r>
            <a:r>
              <a:rPr sz="800" i="1" dirty="0">
                <a:latin typeface="Calibri"/>
                <a:cs typeface="Calibri"/>
              </a:rPr>
              <a:t>e</a:t>
            </a:r>
            <a:r>
              <a:rPr sz="800" i="1" spc="-10" dirty="0">
                <a:latin typeface="Calibri"/>
                <a:cs typeface="Calibri"/>
              </a:rPr>
              <a:t>a</a:t>
            </a:r>
            <a:r>
              <a:rPr sz="800" i="1" dirty="0">
                <a:latin typeface="Calibri"/>
                <a:cs typeface="Calibri"/>
              </a:rPr>
              <a:t>k</a:t>
            </a:r>
            <a:r>
              <a:rPr sz="800" i="1" spc="5" dirty="0">
                <a:latin typeface="Calibri"/>
                <a:cs typeface="Calibri"/>
              </a:rPr>
              <a:t> </a:t>
            </a:r>
            <a:r>
              <a:rPr sz="800" i="1" spc="-5" dirty="0">
                <a:latin typeface="Calibri"/>
                <a:cs typeface="Calibri"/>
              </a:rPr>
              <a:t>Ou</a:t>
            </a:r>
            <a:r>
              <a:rPr sz="800" i="1" spc="-10" dirty="0">
                <a:latin typeface="Calibri"/>
                <a:cs typeface="Calibri"/>
              </a:rPr>
              <a:t>t</a:t>
            </a:r>
            <a:r>
              <a:rPr sz="800" i="1" dirty="0">
                <a:latin typeface="Calibri"/>
                <a:cs typeface="Calibri"/>
              </a:rPr>
              <a:t>: Key</a:t>
            </a:r>
            <a:r>
              <a:rPr sz="800" i="1" spc="-15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Tre</a:t>
            </a:r>
            <a:r>
              <a:rPr sz="800" i="1" spc="-10" dirty="0">
                <a:latin typeface="Calibri"/>
                <a:cs typeface="Calibri"/>
              </a:rPr>
              <a:t>nd</a:t>
            </a:r>
            <a:r>
              <a:rPr sz="800" i="1" dirty="0">
                <a:latin typeface="Calibri"/>
                <a:cs typeface="Calibri"/>
              </a:rPr>
              <a:t>s</a:t>
            </a:r>
            <a:r>
              <a:rPr sz="800" i="1" spc="-5" dirty="0">
                <a:latin typeface="Calibri"/>
                <a:cs typeface="Calibri"/>
              </a:rPr>
              <a:t> D</a:t>
            </a:r>
            <a:r>
              <a:rPr sz="800" i="1" dirty="0">
                <a:latin typeface="Calibri"/>
                <a:cs typeface="Calibri"/>
              </a:rPr>
              <a:t>r</a:t>
            </a:r>
            <a:r>
              <a:rPr sz="800" i="1" spc="-5" dirty="0">
                <a:latin typeface="Calibri"/>
                <a:cs typeface="Calibri"/>
              </a:rPr>
              <a:t>i</a:t>
            </a:r>
            <a:r>
              <a:rPr sz="800" i="1" dirty="0">
                <a:latin typeface="Calibri"/>
                <a:cs typeface="Calibri"/>
              </a:rPr>
              <a:t>v</a:t>
            </a:r>
            <a:r>
              <a:rPr sz="800" i="1" spc="-5" dirty="0">
                <a:latin typeface="Calibri"/>
                <a:cs typeface="Calibri"/>
              </a:rPr>
              <a:t>i</a:t>
            </a:r>
            <a:r>
              <a:rPr sz="800" i="1" spc="-10" dirty="0">
                <a:latin typeface="Calibri"/>
                <a:cs typeface="Calibri"/>
              </a:rPr>
              <a:t>n</a:t>
            </a:r>
            <a:r>
              <a:rPr sz="800" i="1" dirty="0">
                <a:latin typeface="Calibri"/>
                <a:cs typeface="Calibri"/>
              </a:rPr>
              <a:t>g</a:t>
            </a:r>
            <a:r>
              <a:rPr sz="800" i="1" spc="15" dirty="0">
                <a:latin typeface="Calibri"/>
                <a:cs typeface="Calibri"/>
              </a:rPr>
              <a:t> </a:t>
            </a:r>
            <a:r>
              <a:rPr sz="800" i="1" spc="-5" dirty="0">
                <a:latin typeface="Calibri"/>
                <a:cs typeface="Calibri"/>
              </a:rPr>
              <a:t>Ch</a:t>
            </a:r>
            <a:r>
              <a:rPr sz="800" i="1" spc="-10" dirty="0">
                <a:latin typeface="Calibri"/>
                <a:cs typeface="Calibri"/>
              </a:rPr>
              <a:t>ang</a:t>
            </a:r>
            <a:r>
              <a:rPr sz="800" i="1" dirty="0">
                <a:latin typeface="Calibri"/>
                <a:cs typeface="Calibri"/>
              </a:rPr>
              <a:t>e </a:t>
            </a:r>
            <a:r>
              <a:rPr sz="800" i="1" spc="-10" dirty="0">
                <a:latin typeface="Calibri"/>
                <a:cs typeface="Calibri"/>
              </a:rPr>
              <a:t>i</a:t>
            </a:r>
            <a:r>
              <a:rPr sz="800" i="1" dirty="0">
                <a:latin typeface="Calibri"/>
                <a:cs typeface="Calibri"/>
              </a:rPr>
              <a:t>n </a:t>
            </a:r>
            <a:r>
              <a:rPr sz="800" i="1" spc="-10" dirty="0">
                <a:latin typeface="Calibri"/>
                <a:cs typeface="Calibri"/>
              </a:rPr>
              <a:t>th</a:t>
            </a:r>
            <a:r>
              <a:rPr sz="800" i="1" dirty="0">
                <a:latin typeface="Calibri"/>
                <a:cs typeface="Calibri"/>
              </a:rPr>
              <a:t>e </a:t>
            </a:r>
            <a:r>
              <a:rPr sz="800" i="1" spc="-5" dirty="0">
                <a:latin typeface="Calibri"/>
                <a:cs typeface="Calibri"/>
              </a:rPr>
              <a:t>El</a:t>
            </a:r>
            <a:r>
              <a:rPr sz="800" i="1" dirty="0">
                <a:latin typeface="Calibri"/>
                <a:cs typeface="Calibri"/>
              </a:rPr>
              <a:t>ec</a:t>
            </a:r>
            <a:r>
              <a:rPr sz="800" i="1" spc="-5" dirty="0">
                <a:latin typeface="Calibri"/>
                <a:cs typeface="Calibri"/>
              </a:rPr>
              <a:t>t</a:t>
            </a:r>
            <a:r>
              <a:rPr sz="800" i="1" dirty="0">
                <a:latin typeface="Calibri"/>
                <a:cs typeface="Calibri"/>
              </a:rPr>
              <a:t>r</a:t>
            </a:r>
            <a:r>
              <a:rPr sz="800" i="1" spc="-5" dirty="0">
                <a:latin typeface="Calibri"/>
                <a:cs typeface="Calibri"/>
              </a:rPr>
              <a:t>i</a:t>
            </a:r>
            <a:r>
              <a:rPr sz="800" i="1" dirty="0">
                <a:latin typeface="Calibri"/>
                <a:cs typeface="Calibri"/>
              </a:rPr>
              <a:t>c</a:t>
            </a:r>
            <a:r>
              <a:rPr sz="800" i="1" spc="10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P</a:t>
            </a:r>
            <a:r>
              <a:rPr sz="800" i="1" spc="-5" dirty="0">
                <a:latin typeface="Calibri"/>
                <a:cs typeface="Calibri"/>
              </a:rPr>
              <a:t>o</a:t>
            </a:r>
            <a:r>
              <a:rPr sz="800" i="1" dirty="0">
                <a:latin typeface="Calibri"/>
                <a:cs typeface="Calibri"/>
              </a:rPr>
              <a:t>wer</a:t>
            </a:r>
            <a:r>
              <a:rPr sz="800" i="1" spc="-15" dirty="0">
                <a:latin typeface="Calibri"/>
                <a:cs typeface="Calibri"/>
              </a:rPr>
              <a:t> </a:t>
            </a:r>
            <a:r>
              <a:rPr sz="800" i="1" dirty="0">
                <a:latin typeface="Calibri"/>
                <a:cs typeface="Calibri"/>
              </a:rPr>
              <a:t>I</a:t>
            </a:r>
            <a:r>
              <a:rPr sz="800" i="1" spc="-5" dirty="0">
                <a:latin typeface="Calibri"/>
                <a:cs typeface="Calibri"/>
              </a:rPr>
              <a:t>n</a:t>
            </a:r>
            <a:r>
              <a:rPr sz="800" i="1" spc="-10" dirty="0">
                <a:latin typeface="Calibri"/>
                <a:cs typeface="Calibri"/>
              </a:rPr>
              <a:t>du</a:t>
            </a:r>
            <a:r>
              <a:rPr sz="800" i="1" spc="-5" dirty="0">
                <a:latin typeface="Calibri"/>
                <a:cs typeface="Calibri"/>
              </a:rPr>
              <a:t>s</a:t>
            </a:r>
            <a:r>
              <a:rPr sz="800" i="1" spc="-10" dirty="0">
                <a:latin typeface="Calibri"/>
                <a:cs typeface="Calibri"/>
              </a:rPr>
              <a:t>t</a:t>
            </a:r>
            <a:r>
              <a:rPr sz="800" i="1" dirty="0">
                <a:latin typeface="Calibri"/>
                <a:cs typeface="Calibri"/>
              </a:rPr>
              <a:t>r</a:t>
            </a:r>
            <a:r>
              <a:rPr sz="800" i="1" spc="10" dirty="0">
                <a:latin typeface="Calibri"/>
                <a:cs typeface="Calibri"/>
              </a:rPr>
              <a:t>y</a:t>
            </a:r>
            <a:r>
              <a:rPr sz="800" dirty="0">
                <a:latin typeface="Calibri"/>
                <a:cs typeface="Calibri"/>
              </a:rPr>
              <a:t>, </a:t>
            </a:r>
            <a:r>
              <a:rPr sz="800" spc="-5" dirty="0">
                <a:latin typeface="Calibri"/>
                <a:cs typeface="Calibri"/>
              </a:rPr>
              <a:t>Dece</a:t>
            </a:r>
            <a:r>
              <a:rPr sz="800" spc="5" dirty="0">
                <a:latin typeface="Calibri"/>
                <a:cs typeface="Calibri"/>
              </a:rPr>
              <a:t>m</a:t>
            </a:r>
            <a:r>
              <a:rPr sz="800" spc="-5" dirty="0">
                <a:latin typeface="Calibri"/>
                <a:cs typeface="Calibri"/>
              </a:rPr>
              <a:t>b</a:t>
            </a:r>
            <a:r>
              <a:rPr sz="800" spc="-10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2015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402933" y="381000"/>
            <a:ext cx="3344596" cy="892800"/>
          </a:xfrm>
          <a:prstGeom prst="rect">
            <a:avLst/>
          </a:prstGeom>
        </p:spPr>
        <p:txBody>
          <a:bodyPr vert="horz" wrap="square" lIns="0" tIns="274566" rIns="0" bIns="0" rtlCol="0">
            <a:spAutoFit/>
          </a:bodyPr>
          <a:lstStyle/>
          <a:p>
            <a:pPr marL="1530985" algn="ctr">
              <a:lnSpc>
                <a:spcPct val="100000"/>
              </a:lnSpc>
            </a:pPr>
            <a:r>
              <a:rPr sz="2000" spc="-270" dirty="0" smtClean="0"/>
              <a:t>T</a:t>
            </a:r>
            <a:r>
              <a:rPr sz="2000" dirty="0" smtClean="0"/>
              <a:t>echnolog</a:t>
            </a:r>
            <a:r>
              <a:rPr lang="en-US" sz="2000" dirty="0" smtClean="0"/>
              <a:t>y </a:t>
            </a:r>
            <a:r>
              <a:rPr sz="2000" dirty="0" smtClean="0"/>
              <a:t>D</a:t>
            </a:r>
            <a:r>
              <a:rPr sz="2000" spc="10" dirty="0" smtClean="0"/>
              <a:t>r</a:t>
            </a:r>
            <a:r>
              <a:rPr sz="2000" dirty="0" smtClean="0"/>
              <a:t>ive</a:t>
            </a:r>
            <a:r>
              <a:rPr sz="2000" spc="5" dirty="0" smtClean="0"/>
              <a:t>r</a:t>
            </a:r>
            <a:r>
              <a:rPr sz="2000" dirty="0" smtClean="0"/>
              <a:t>s</a:t>
            </a:r>
            <a:endParaRPr sz="2000" dirty="0"/>
          </a:p>
        </p:txBody>
      </p:sp>
      <p:sp>
        <p:nvSpPr>
          <p:cNvPr id="3" name="object 3"/>
          <p:cNvSpPr/>
          <p:nvPr/>
        </p:nvSpPr>
        <p:spPr>
          <a:xfrm>
            <a:off x="1363536" y="1713228"/>
            <a:ext cx="1574165" cy="1678939"/>
          </a:xfrm>
          <a:custGeom>
            <a:avLst/>
            <a:gdLst/>
            <a:ahLst/>
            <a:cxnLst/>
            <a:rect l="l" t="t" r="r" b="b"/>
            <a:pathLst>
              <a:path w="1574164" h="1678939">
                <a:moveTo>
                  <a:pt x="980948" y="1222121"/>
                </a:moveTo>
                <a:lnTo>
                  <a:pt x="738759" y="1472184"/>
                </a:lnTo>
                <a:lnTo>
                  <a:pt x="948690" y="1678686"/>
                </a:lnTo>
                <a:lnTo>
                  <a:pt x="957326" y="1555750"/>
                </a:lnTo>
                <a:lnTo>
                  <a:pt x="1010573" y="1541993"/>
                </a:lnTo>
                <a:lnTo>
                  <a:pt x="1062150" y="1524785"/>
                </a:lnTo>
                <a:lnTo>
                  <a:pt x="1111941" y="1504267"/>
                </a:lnTo>
                <a:lnTo>
                  <a:pt x="1159832" y="1480582"/>
                </a:lnTo>
                <a:lnTo>
                  <a:pt x="1205708" y="1453872"/>
                </a:lnTo>
                <a:lnTo>
                  <a:pt x="1249455" y="1424279"/>
                </a:lnTo>
                <a:lnTo>
                  <a:pt x="1290958" y="1391947"/>
                </a:lnTo>
                <a:lnTo>
                  <a:pt x="1330102" y="1357018"/>
                </a:lnTo>
                <a:lnTo>
                  <a:pt x="1343579" y="1343279"/>
                </a:lnTo>
                <a:lnTo>
                  <a:pt x="972312" y="1343279"/>
                </a:lnTo>
                <a:lnTo>
                  <a:pt x="980948" y="1222121"/>
                </a:lnTo>
                <a:close/>
              </a:path>
              <a:path w="1574164" h="1678939">
                <a:moveTo>
                  <a:pt x="1311490" y="200793"/>
                </a:moveTo>
                <a:lnTo>
                  <a:pt x="786915" y="200793"/>
                </a:lnTo>
                <a:lnTo>
                  <a:pt x="832711" y="202588"/>
                </a:lnTo>
                <a:lnTo>
                  <a:pt x="877925" y="207933"/>
                </a:lnTo>
                <a:lnTo>
                  <a:pt x="922366" y="216731"/>
                </a:lnTo>
                <a:lnTo>
                  <a:pt x="965844" y="228887"/>
                </a:lnTo>
                <a:lnTo>
                  <a:pt x="1008167" y="244305"/>
                </a:lnTo>
                <a:lnTo>
                  <a:pt x="1049147" y="262890"/>
                </a:lnTo>
                <a:lnTo>
                  <a:pt x="1088590" y="284545"/>
                </a:lnTo>
                <a:lnTo>
                  <a:pt x="1126308" y="309175"/>
                </a:lnTo>
                <a:lnTo>
                  <a:pt x="1162108" y="336686"/>
                </a:lnTo>
                <a:lnTo>
                  <a:pt x="1195802" y="366980"/>
                </a:lnTo>
                <a:lnTo>
                  <a:pt x="1227197" y="399962"/>
                </a:lnTo>
                <a:lnTo>
                  <a:pt x="1256103" y="435537"/>
                </a:lnTo>
                <a:lnTo>
                  <a:pt x="1282329" y="473610"/>
                </a:lnTo>
                <a:lnTo>
                  <a:pt x="1305685" y="514083"/>
                </a:lnTo>
                <a:lnTo>
                  <a:pt x="1325981" y="556863"/>
                </a:lnTo>
                <a:lnTo>
                  <a:pt x="1343025" y="601853"/>
                </a:lnTo>
                <a:lnTo>
                  <a:pt x="1356382" y="648070"/>
                </a:lnTo>
                <a:lnTo>
                  <a:pt x="1365810" y="694471"/>
                </a:lnTo>
                <a:lnTo>
                  <a:pt x="1371403" y="740862"/>
                </a:lnTo>
                <a:lnTo>
                  <a:pt x="1373254" y="787146"/>
                </a:lnTo>
                <a:lnTo>
                  <a:pt x="1371469" y="832858"/>
                </a:lnTo>
                <a:lnTo>
                  <a:pt x="1366131" y="878079"/>
                </a:lnTo>
                <a:lnTo>
                  <a:pt x="1357342" y="922529"/>
                </a:lnTo>
                <a:lnTo>
                  <a:pt x="1345195" y="966015"/>
                </a:lnTo>
                <a:lnTo>
                  <a:pt x="1329786" y="1008348"/>
                </a:lnTo>
                <a:lnTo>
                  <a:pt x="1311211" y="1049337"/>
                </a:lnTo>
                <a:lnTo>
                  <a:pt x="1289565" y="1088790"/>
                </a:lnTo>
                <a:lnTo>
                  <a:pt x="1264944" y="1126517"/>
                </a:lnTo>
                <a:lnTo>
                  <a:pt x="1237443" y="1162327"/>
                </a:lnTo>
                <a:lnTo>
                  <a:pt x="1207157" y="1196028"/>
                </a:lnTo>
                <a:lnTo>
                  <a:pt x="1174182" y="1227431"/>
                </a:lnTo>
                <a:lnTo>
                  <a:pt x="1138613" y="1256343"/>
                </a:lnTo>
                <a:lnTo>
                  <a:pt x="1100547" y="1282575"/>
                </a:lnTo>
                <a:lnTo>
                  <a:pt x="1060077" y="1305936"/>
                </a:lnTo>
                <a:lnTo>
                  <a:pt x="1017300" y="1326234"/>
                </a:lnTo>
                <a:lnTo>
                  <a:pt x="972312" y="1343279"/>
                </a:lnTo>
                <a:lnTo>
                  <a:pt x="1343579" y="1343279"/>
                </a:lnTo>
                <a:lnTo>
                  <a:pt x="1400857" y="1279937"/>
                </a:lnTo>
                <a:lnTo>
                  <a:pt x="1432239" y="1238071"/>
                </a:lnTo>
                <a:lnTo>
                  <a:pt x="1460803" y="1194177"/>
                </a:lnTo>
                <a:lnTo>
                  <a:pt x="1486437" y="1148399"/>
                </a:lnTo>
                <a:lnTo>
                  <a:pt x="1509024" y="1100878"/>
                </a:lnTo>
                <a:lnTo>
                  <a:pt x="1528450" y="1051758"/>
                </a:lnTo>
                <a:lnTo>
                  <a:pt x="1544602" y="1001180"/>
                </a:lnTo>
                <a:lnTo>
                  <a:pt x="1557364" y="949287"/>
                </a:lnTo>
                <a:lnTo>
                  <a:pt x="1566621" y="896222"/>
                </a:lnTo>
                <a:lnTo>
                  <a:pt x="1572260" y="842128"/>
                </a:lnTo>
                <a:lnTo>
                  <a:pt x="1574161" y="787055"/>
                </a:lnTo>
                <a:lnTo>
                  <a:pt x="1571555" y="722588"/>
                </a:lnTo>
                <a:lnTo>
                  <a:pt x="1563862" y="659468"/>
                </a:lnTo>
                <a:lnTo>
                  <a:pt x="1551287" y="597988"/>
                </a:lnTo>
                <a:lnTo>
                  <a:pt x="1534035" y="538349"/>
                </a:lnTo>
                <a:lnTo>
                  <a:pt x="1512306" y="480756"/>
                </a:lnTo>
                <a:lnTo>
                  <a:pt x="1486303" y="425410"/>
                </a:lnTo>
                <a:lnTo>
                  <a:pt x="1456230" y="372514"/>
                </a:lnTo>
                <a:lnTo>
                  <a:pt x="1422289" y="322271"/>
                </a:lnTo>
                <a:lnTo>
                  <a:pt x="1384682" y="274882"/>
                </a:lnTo>
                <a:lnTo>
                  <a:pt x="1343612" y="230552"/>
                </a:lnTo>
                <a:lnTo>
                  <a:pt x="1311490" y="200793"/>
                </a:lnTo>
                <a:close/>
              </a:path>
              <a:path w="1574164" h="1678939">
                <a:moveTo>
                  <a:pt x="787019" y="0"/>
                </a:moveTo>
                <a:lnTo>
                  <a:pt x="722479" y="2609"/>
                </a:lnTo>
                <a:lnTo>
                  <a:pt x="659376" y="10302"/>
                </a:lnTo>
                <a:lnTo>
                  <a:pt x="597910" y="22877"/>
                </a:lnTo>
                <a:lnTo>
                  <a:pt x="538284" y="40129"/>
                </a:lnTo>
                <a:lnTo>
                  <a:pt x="480702" y="61858"/>
                </a:lnTo>
                <a:lnTo>
                  <a:pt x="425366" y="87861"/>
                </a:lnTo>
                <a:lnTo>
                  <a:pt x="372479" y="117934"/>
                </a:lnTo>
                <a:lnTo>
                  <a:pt x="322243" y="151875"/>
                </a:lnTo>
                <a:lnTo>
                  <a:pt x="274861" y="189482"/>
                </a:lnTo>
                <a:lnTo>
                  <a:pt x="230536" y="230552"/>
                </a:lnTo>
                <a:lnTo>
                  <a:pt x="189471" y="274882"/>
                </a:lnTo>
                <a:lnTo>
                  <a:pt x="151867" y="322271"/>
                </a:lnTo>
                <a:lnTo>
                  <a:pt x="117928" y="372514"/>
                </a:lnTo>
                <a:lnTo>
                  <a:pt x="87857" y="425410"/>
                </a:lnTo>
                <a:lnTo>
                  <a:pt x="61856" y="480756"/>
                </a:lnTo>
                <a:lnTo>
                  <a:pt x="40128" y="538349"/>
                </a:lnTo>
                <a:lnTo>
                  <a:pt x="22876" y="597988"/>
                </a:lnTo>
                <a:lnTo>
                  <a:pt x="10302" y="659468"/>
                </a:lnTo>
                <a:lnTo>
                  <a:pt x="2609" y="722588"/>
                </a:lnTo>
                <a:lnTo>
                  <a:pt x="0" y="787146"/>
                </a:lnTo>
                <a:lnTo>
                  <a:pt x="201041" y="787146"/>
                </a:lnTo>
                <a:lnTo>
                  <a:pt x="202241" y="749521"/>
                </a:lnTo>
                <a:lnTo>
                  <a:pt x="205799" y="712410"/>
                </a:lnTo>
                <a:lnTo>
                  <a:pt x="219742" y="640074"/>
                </a:lnTo>
                <a:lnTo>
                  <a:pt x="242367" y="570833"/>
                </a:lnTo>
                <a:lnTo>
                  <a:pt x="273172" y="505378"/>
                </a:lnTo>
                <a:lnTo>
                  <a:pt x="311658" y="444404"/>
                </a:lnTo>
                <a:lnTo>
                  <a:pt x="357321" y="388604"/>
                </a:lnTo>
                <a:lnTo>
                  <a:pt x="409660" y="338672"/>
                </a:lnTo>
                <a:lnTo>
                  <a:pt x="468175" y="295300"/>
                </a:lnTo>
                <a:lnTo>
                  <a:pt x="532364" y="259182"/>
                </a:lnTo>
                <a:lnTo>
                  <a:pt x="601726" y="231012"/>
                </a:lnTo>
                <a:lnTo>
                  <a:pt x="647942" y="217656"/>
                </a:lnTo>
                <a:lnTo>
                  <a:pt x="694340" y="208231"/>
                </a:lnTo>
                <a:lnTo>
                  <a:pt x="740728" y="202642"/>
                </a:lnTo>
                <a:lnTo>
                  <a:pt x="786915" y="200793"/>
                </a:lnTo>
                <a:lnTo>
                  <a:pt x="1311490" y="200793"/>
                </a:lnTo>
                <a:lnTo>
                  <a:pt x="1299282" y="189482"/>
                </a:lnTo>
                <a:lnTo>
                  <a:pt x="1251893" y="151875"/>
                </a:lnTo>
                <a:lnTo>
                  <a:pt x="1201650" y="117934"/>
                </a:lnTo>
                <a:lnTo>
                  <a:pt x="1148754" y="87861"/>
                </a:lnTo>
                <a:lnTo>
                  <a:pt x="1093408" y="61858"/>
                </a:lnTo>
                <a:lnTo>
                  <a:pt x="1035815" y="40129"/>
                </a:lnTo>
                <a:lnTo>
                  <a:pt x="976176" y="22877"/>
                </a:lnTo>
                <a:lnTo>
                  <a:pt x="914696" y="10302"/>
                </a:lnTo>
                <a:lnTo>
                  <a:pt x="851576" y="2609"/>
                </a:lnTo>
                <a:lnTo>
                  <a:pt x="787019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34707" y="2399154"/>
            <a:ext cx="62992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0" dirty="0">
                <a:latin typeface="Calibri"/>
                <a:cs typeface="Calibri"/>
              </a:rPr>
              <a:t>Sensing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5088" y="2765355"/>
            <a:ext cx="1343660" cy="1678939"/>
          </a:xfrm>
          <a:custGeom>
            <a:avLst/>
            <a:gdLst/>
            <a:ahLst/>
            <a:cxnLst/>
            <a:rect l="l" t="t" r="r" b="b"/>
            <a:pathLst>
              <a:path w="1343660" h="1678939">
                <a:moveTo>
                  <a:pt x="767689" y="0"/>
                </a:moveTo>
                <a:lnTo>
                  <a:pt x="705746" y="3936"/>
                </a:lnTo>
                <a:lnTo>
                  <a:pt x="644830" y="12686"/>
                </a:lnTo>
                <a:lnTo>
                  <a:pt x="585183" y="26095"/>
                </a:lnTo>
                <a:lnTo>
                  <a:pt x="527046" y="44009"/>
                </a:lnTo>
                <a:lnTo>
                  <a:pt x="470661" y="66274"/>
                </a:lnTo>
                <a:lnTo>
                  <a:pt x="416269" y="92736"/>
                </a:lnTo>
                <a:lnTo>
                  <a:pt x="364113" y="123241"/>
                </a:lnTo>
                <a:lnTo>
                  <a:pt x="314432" y="157636"/>
                </a:lnTo>
                <a:lnTo>
                  <a:pt x="267470" y="195765"/>
                </a:lnTo>
                <a:lnTo>
                  <a:pt x="223468" y="237475"/>
                </a:lnTo>
                <a:lnTo>
                  <a:pt x="182666" y="282613"/>
                </a:lnTo>
                <a:lnTo>
                  <a:pt x="145307" y="331023"/>
                </a:lnTo>
                <a:lnTo>
                  <a:pt x="111633" y="382553"/>
                </a:lnTo>
                <a:lnTo>
                  <a:pt x="81884" y="437047"/>
                </a:lnTo>
                <a:lnTo>
                  <a:pt x="56303" y="494352"/>
                </a:lnTo>
                <a:lnTo>
                  <a:pt x="35131" y="554314"/>
                </a:lnTo>
                <a:lnTo>
                  <a:pt x="18609" y="616779"/>
                </a:lnTo>
                <a:lnTo>
                  <a:pt x="7182" y="680373"/>
                </a:lnTo>
                <a:lnTo>
                  <a:pt x="1030" y="743665"/>
                </a:lnTo>
                <a:lnTo>
                  <a:pt x="0" y="806413"/>
                </a:lnTo>
                <a:lnTo>
                  <a:pt x="3936" y="868374"/>
                </a:lnTo>
                <a:lnTo>
                  <a:pt x="12686" y="929308"/>
                </a:lnTo>
                <a:lnTo>
                  <a:pt x="26095" y="988973"/>
                </a:lnTo>
                <a:lnTo>
                  <a:pt x="44009" y="1047127"/>
                </a:lnTo>
                <a:lnTo>
                  <a:pt x="66274" y="1103528"/>
                </a:lnTo>
                <a:lnTo>
                  <a:pt x="92736" y="1157936"/>
                </a:lnTo>
                <a:lnTo>
                  <a:pt x="123241" y="1210107"/>
                </a:lnTo>
                <a:lnTo>
                  <a:pt x="157636" y="1259801"/>
                </a:lnTo>
                <a:lnTo>
                  <a:pt x="195765" y="1306776"/>
                </a:lnTo>
                <a:lnTo>
                  <a:pt x="237475" y="1350790"/>
                </a:lnTo>
                <a:lnTo>
                  <a:pt x="282613" y="1391602"/>
                </a:lnTo>
                <a:lnTo>
                  <a:pt x="331023" y="1428970"/>
                </a:lnTo>
                <a:lnTo>
                  <a:pt x="382553" y="1462652"/>
                </a:lnTo>
                <a:lnTo>
                  <a:pt x="437047" y="1492407"/>
                </a:lnTo>
                <a:lnTo>
                  <a:pt x="494352" y="1517992"/>
                </a:lnTo>
                <a:lnTo>
                  <a:pt x="554314" y="1539167"/>
                </a:lnTo>
                <a:lnTo>
                  <a:pt x="616779" y="1555690"/>
                </a:lnTo>
                <a:lnTo>
                  <a:pt x="625415" y="1678753"/>
                </a:lnTo>
                <a:lnTo>
                  <a:pt x="835346" y="1472124"/>
                </a:lnTo>
                <a:lnTo>
                  <a:pt x="710437" y="1343219"/>
                </a:lnTo>
                <a:lnTo>
                  <a:pt x="601666" y="1343219"/>
                </a:lnTo>
                <a:lnTo>
                  <a:pt x="588790" y="1338766"/>
                </a:lnTo>
                <a:lnTo>
                  <a:pt x="550907" y="1323652"/>
                </a:lnTo>
                <a:lnTo>
                  <a:pt x="514241" y="1305970"/>
                </a:lnTo>
                <a:lnTo>
                  <a:pt x="478921" y="1285799"/>
                </a:lnTo>
                <a:lnTo>
                  <a:pt x="445075" y="1263220"/>
                </a:lnTo>
                <a:lnTo>
                  <a:pt x="412832" y="1238311"/>
                </a:lnTo>
                <a:lnTo>
                  <a:pt x="382321" y="1211153"/>
                </a:lnTo>
                <a:lnTo>
                  <a:pt x="339947" y="1166237"/>
                </a:lnTo>
                <a:lnTo>
                  <a:pt x="310771" y="1128941"/>
                </a:lnTo>
                <a:lnTo>
                  <a:pt x="285029" y="1089939"/>
                </a:lnTo>
                <a:lnTo>
                  <a:pt x="262721" y="1049446"/>
                </a:lnTo>
                <a:lnTo>
                  <a:pt x="243848" y="1007673"/>
                </a:lnTo>
                <a:lnTo>
                  <a:pt x="228408" y="964835"/>
                </a:lnTo>
                <a:lnTo>
                  <a:pt x="216401" y="921144"/>
                </a:lnTo>
                <a:lnTo>
                  <a:pt x="207828" y="876813"/>
                </a:lnTo>
                <a:lnTo>
                  <a:pt x="202688" y="832056"/>
                </a:lnTo>
                <a:lnTo>
                  <a:pt x="200981" y="787086"/>
                </a:lnTo>
                <a:lnTo>
                  <a:pt x="202707" y="742116"/>
                </a:lnTo>
                <a:lnTo>
                  <a:pt x="207866" y="697359"/>
                </a:lnTo>
                <a:lnTo>
                  <a:pt x="216456" y="653028"/>
                </a:lnTo>
                <a:lnTo>
                  <a:pt x="228480" y="609337"/>
                </a:lnTo>
                <a:lnTo>
                  <a:pt x="243935" y="566499"/>
                </a:lnTo>
                <a:lnTo>
                  <a:pt x="262822" y="524726"/>
                </a:lnTo>
                <a:lnTo>
                  <a:pt x="285141" y="484233"/>
                </a:lnTo>
                <a:lnTo>
                  <a:pt x="310891" y="445232"/>
                </a:lnTo>
                <a:lnTo>
                  <a:pt x="340072" y="407936"/>
                </a:lnTo>
                <a:lnTo>
                  <a:pt x="372685" y="372558"/>
                </a:lnTo>
                <a:lnTo>
                  <a:pt x="408044" y="339946"/>
                </a:lnTo>
                <a:lnTo>
                  <a:pt x="445324" y="310768"/>
                </a:lnTo>
                <a:lnTo>
                  <a:pt x="484310" y="285022"/>
                </a:lnTo>
                <a:lnTo>
                  <a:pt x="524790" y="262709"/>
                </a:lnTo>
                <a:lnTo>
                  <a:pt x="566551" y="243830"/>
                </a:lnTo>
                <a:lnTo>
                  <a:pt x="609378" y="228384"/>
                </a:lnTo>
                <a:lnTo>
                  <a:pt x="653058" y="216371"/>
                </a:lnTo>
                <a:lnTo>
                  <a:pt x="697378" y="207791"/>
                </a:lnTo>
                <a:lnTo>
                  <a:pt x="742126" y="202646"/>
                </a:lnTo>
                <a:lnTo>
                  <a:pt x="787086" y="200933"/>
                </a:lnTo>
                <a:lnTo>
                  <a:pt x="1312291" y="200933"/>
                </a:lnTo>
                <a:lnTo>
                  <a:pt x="1310995" y="199743"/>
                </a:lnTo>
                <a:lnTo>
                  <a:pt x="1276794" y="170916"/>
                </a:lnTo>
                <a:lnTo>
                  <a:pt x="1241094" y="144143"/>
                </a:lnTo>
                <a:lnTo>
                  <a:pt x="1203990" y="119477"/>
                </a:lnTo>
                <a:lnTo>
                  <a:pt x="1165578" y="96968"/>
                </a:lnTo>
                <a:lnTo>
                  <a:pt x="1125955" y="76669"/>
                </a:lnTo>
                <a:lnTo>
                  <a:pt x="1085216" y="58632"/>
                </a:lnTo>
                <a:lnTo>
                  <a:pt x="1043457" y="42909"/>
                </a:lnTo>
                <a:lnTo>
                  <a:pt x="1000776" y="29550"/>
                </a:lnTo>
                <a:lnTo>
                  <a:pt x="957266" y="18609"/>
                </a:lnTo>
                <a:lnTo>
                  <a:pt x="893691" y="7182"/>
                </a:lnTo>
                <a:lnTo>
                  <a:pt x="830418" y="1030"/>
                </a:lnTo>
                <a:lnTo>
                  <a:pt x="767689" y="0"/>
                </a:lnTo>
                <a:close/>
              </a:path>
              <a:path w="1343660" h="1678939">
                <a:moveTo>
                  <a:pt x="593157" y="1222188"/>
                </a:moveTo>
                <a:lnTo>
                  <a:pt x="601666" y="1343219"/>
                </a:lnTo>
                <a:lnTo>
                  <a:pt x="710437" y="1343219"/>
                </a:lnTo>
                <a:lnTo>
                  <a:pt x="593157" y="1222188"/>
                </a:lnTo>
                <a:close/>
              </a:path>
              <a:path w="1343660" h="1678939">
                <a:moveTo>
                  <a:pt x="1312291" y="200933"/>
                </a:moveTo>
                <a:lnTo>
                  <a:pt x="787086" y="200933"/>
                </a:lnTo>
                <a:lnTo>
                  <a:pt x="832047" y="202655"/>
                </a:lnTo>
                <a:lnTo>
                  <a:pt x="876794" y="207811"/>
                </a:lnTo>
                <a:lnTo>
                  <a:pt x="921114" y="216400"/>
                </a:lnTo>
                <a:lnTo>
                  <a:pt x="964795" y="228424"/>
                </a:lnTo>
                <a:lnTo>
                  <a:pt x="1007622" y="243881"/>
                </a:lnTo>
                <a:lnTo>
                  <a:pt x="1049382" y="262773"/>
                </a:lnTo>
                <a:lnTo>
                  <a:pt x="1089862" y="285099"/>
                </a:lnTo>
                <a:lnTo>
                  <a:pt x="1128848" y="310860"/>
                </a:lnTo>
                <a:lnTo>
                  <a:pt x="1166128" y="340055"/>
                </a:lnTo>
                <a:lnTo>
                  <a:pt x="1201487" y="372685"/>
                </a:lnTo>
                <a:lnTo>
                  <a:pt x="1343600" y="230572"/>
                </a:lnTo>
                <a:lnTo>
                  <a:pt x="1327503" y="214910"/>
                </a:lnTo>
                <a:lnTo>
                  <a:pt x="1312291" y="200933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55088" y="2765355"/>
            <a:ext cx="1343660" cy="1678939"/>
          </a:xfrm>
          <a:custGeom>
            <a:avLst/>
            <a:gdLst/>
            <a:ahLst/>
            <a:cxnLst/>
            <a:rect l="l" t="t" r="r" b="b"/>
            <a:pathLst>
              <a:path w="1343660" h="1678939">
                <a:moveTo>
                  <a:pt x="1343600" y="230572"/>
                </a:moveTo>
                <a:lnTo>
                  <a:pt x="1201487" y="372685"/>
                </a:lnTo>
                <a:lnTo>
                  <a:pt x="1166128" y="340055"/>
                </a:lnTo>
                <a:lnTo>
                  <a:pt x="1128848" y="310860"/>
                </a:lnTo>
                <a:lnTo>
                  <a:pt x="1089862" y="285099"/>
                </a:lnTo>
                <a:lnTo>
                  <a:pt x="1049382" y="262773"/>
                </a:lnTo>
                <a:lnTo>
                  <a:pt x="1007622" y="243881"/>
                </a:lnTo>
                <a:lnTo>
                  <a:pt x="964795" y="228424"/>
                </a:lnTo>
                <a:lnTo>
                  <a:pt x="921114" y="216400"/>
                </a:lnTo>
                <a:lnTo>
                  <a:pt x="876794" y="207811"/>
                </a:lnTo>
                <a:lnTo>
                  <a:pt x="832047" y="202655"/>
                </a:lnTo>
                <a:lnTo>
                  <a:pt x="787086" y="200933"/>
                </a:lnTo>
                <a:lnTo>
                  <a:pt x="742126" y="202646"/>
                </a:lnTo>
                <a:lnTo>
                  <a:pt x="697378" y="207791"/>
                </a:lnTo>
                <a:lnTo>
                  <a:pt x="653058" y="216371"/>
                </a:lnTo>
                <a:lnTo>
                  <a:pt x="609378" y="228384"/>
                </a:lnTo>
                <a:lnTo>
                  <a:pt x="566551" y="243830"/>
                </a:lnTo>
                <a:lnTo>
                  <a:pt x="524790" y="262709"/>
                </a:lnTo>
                <a:lnTo>
                  <a:pt x="484310" y="285022"/>
                </a:lnTo>
                <a:lnTo>
                  <a:pt x="445324" y="310768"/>
                </a:lnTo>
                <a:lnTo>
                  <a:pt x="408044" y="339946"/>
                </a:lnTo>
                <a:lnTo>
                  <a:pt x="372685" y="372558"/>
                </a:lnTo>
                <a:lnTo>
                  <a:pt x="340072" y="407936"/>
                </a:lnTo>
                <a:lnTo>
                  <a:pt x="310891" y="445232"/>
                </a:lnTo>
                <a:lnTo>
                  <a:pt x="285141" y="484233"/>
                </a:lnTo>
                <a:lnTo>
                  <a:pt x="262822" y="524726"/>
                </a:lnTo>
                <a:lnTo>
                  <a:pt x="243935" y="566499"/>
                </a:lnTo>
                <a:lnTo>
                  <a:pt x="228480" y="609337"/>
                </a:lnTo>
                <a:lnTo>
                  <a:pt x="216456" y="653028"/>
                </a:lnTo>
                <a:lnTo>
                  <a:pt x="207866" y="697359"/>
                </a:lnTo>
                <a:lnTo>
                  <a:pt x="202707" y="742116"/>
                </a:lnTo>
                <a:lnTo>
                  <a:pt x="200981" y="787086"/>
                </a:lnTo>
                <a:lnTo>
                  <a:pt x="202688" y="832056"/>
                </a:lnTo>
                <a:lnTo>
                  <a:pt x="207828" y="876813"/>
                </a:lnTo>
                <a:lnTo>
                  <a:pt x="216401" y="921144"/>
                </a:lnTo>
                <a:lnTo>
                  <a:pt x="228408" y="964835"/>
                </a:lnTo>
                <a:lnTo>
                  <a:pt x="243848" y="1007673"/>
                </a:lnTo>
                <a:lnTo>
                  <a:pt x="262721" y="1049446"/>
                </a:lnTo>
                <a:lnTo>
                  <a:pt x="285029" y="1089939"/>
                </a:lnTo>
                <a:lnTo>
                  <a:pt x="310771" y="1128941"/>
                </a:lnTo>
                <a:lnTo>
                  <a:pt x="339947" y="1166237"/>
                </a:lnTo>
                <a:lnTo>
                  <a:pt x="372558" y="1201614"/>
                </a:lnTo>
                <a:lnTo>
                  <a:pt x="402463" y="1229504"/>
                </a:lnTo>
                <a:lnTo>
                  <a:pt x="434143" y="1255172"/>
                </a:lnTo>
                <a:lnTo>
                  <a:pt x="467469" y="1278536"/>
                </a:lnTo>
                <a:lnTo>
                  <a:pt x="502311" y="1299519"/>
                </a:lnTo>
                <a:lnTo>
                  <a:pt x="538543" y="1318039"/>
                </a:lnTo>
                <a:lnTo>
                  <a:pt x="576035" y="1334018"/>
                </a:lnTo>
                <a:lnTo>
                  <a:pt x="601666" y="1343219"/>
                </a:lnTo>
                <a:lnTo>
                  <a:pt x="593157" y="1222188"/>
                </a:lnTo>
                <a:lnTo>
                  <a:pt x="835346" y="1472124"/>
                </a:lnTo>
                <a:lnTo>
                  <a:pt x="625415" y="1678753"/>
                </a:lnTo>
                <a:lnTo>
                  <a:pt x="616779" y="1555690"/>
                </a:lnTo>
                <a:lnTo>
                  <a:pt x="554314" y="1539167"/>
                </a:lnTo>
                <a:lnTo>
                  <a:pt x="494352" y="1517992"/>
                </a:lnTo>
                <a:lnTo>
                  <a:pt x="437047" y="1492407"/>
                </a:lnTo>
                <a:lnTo>
                  <a:pt x="382553" y="1462652"/>
                </a:lnTo>
                <a:lnTo>
                  <a:pt x="331023" y="1428970"/>
                </a:lnTo>
                <a:lnTo>
                  <a:pt x="282613" y="1391602"/>
                </a:lnTo>
                <a:lnTo>
                  <a:pt x="237475" y="1350790"/>
                </a:lnTo>
                <a:lnTo>
                  <a:pt x="195765" y="1306776"/>
                </a:lnTo>
                <a:lnTo>
                  <a:pt x="157636" y="1259801"/>
                </a:lnTo>
                <a:lnTo>
                  <a:pt x="123241" y="1210107"/>
                </a:lnTo>
                <a:lnTo>
                  <a:pt x="92736" y="1157936"/>
                </a:lnTo>
                <a:lnTo>
                  <a:pt x="66274" y="1103528"/>
                </a:lnTo>
                <a:lnTo>
                  <a:pt x="44009" y="1047127"/>
                </a:lnTo>
                <a:lnTo>
                  <a:pt x="26095" y="988973"/>
                </a:lnTo>
                <a:lnTo>
                  <a:pt x="12686" y="929308"/>
                </a:lnTo>
                <a:lnTo>
                  <a:pt x="3936" y="868374"/>
                </a:lnTo>
                <a:lnTo>
                  <a:pt x="0" y="806413"/>
                </a:lnTo>
                <a:lnTo>
                  <a:pt x="1030" y="743665"/>
                </a:lnTo>
                <a:lnTo>
                  <a:pt x="7182" y="680373"/>
                </a:lnTo>
                <a:lnTo>
                  <a:pt x="18609" y="616779"/>
                </a:lnTo>
                <a:lnTo>
                  <a:pt x="35131" y="554314"/>
                </a:lnTo>
                <a:lnTo>
                  <a:pt x="56303" y="494352"/>
                </a:lnTo>
                <a:lnTo>
                  <a:pt x="81884" y="437047"/>
                </a:lnTo>
                <a:lnTo>
                  <a:pt x="111633" y="382553"/>
                </a:lnTo>
                <a:lnTo>
                  <a:pt x="145307" y="331023"/>
                </a:lnTo>
                <a:lnTo>
                  <a:pt x="182666" y="282613"/>
                </a:lnTo>
                <a:lnTo>
                  <a:pt x="223468" y="237475"/>
                </a:lnTo>
                <a:lnTo>
                  <a:pt x="267470" y="195765"/>
                </a:lnTo>
                <a:lnTo>
                  <a:pt x="314432" y="157636"/>
                </a:lnTo>
                <a:lnTo>
                  <a:pt x="364113" y="123241"/>
                </a:lnTo>
                <a:lnTo>
                  <a:pt x="416269" y="92736"/>
                </a:lnTo>
                <a:lnTo>
                  <a:pt x="470661" y="66274"/>
                </a:lnTo>
                <a:lnTo>
                  <a:pt x="527046" y="44009"/>
                </a:lnTo>
                <a:lnTo>
                  <a:pt x="585183" y="26095"/>
                </a:lnTo>
                <a:lnTo>
                  <a:pt x="644830" y="12686"/>
                </a:lnTo>
                <a:lnTo>
                  <a:pt x="705746" y="3936"/>
                </a:lnTo>
                <a:lnTo>
                  <a:pt x="767689" y="0"/>
                </a:lnTo>
                <a:lnTo>
                  <a:pt x="830418" y="1030"/>
                </a:lnTo>
                <a:lnTo>
                  <a:pt x="893691" y="7182"/>
                </a:lnTo>
                <a:lnTo>
                  <a:pt x="957266" y="18609"/>
                </a:lnTo>
                <a:lnTo>
                  <a:pt x="1000776" y="29550"/>
                </a:lnTo>
                <a:lnTo>
                  <a:pt x="1043457" y="42909"/>
                </a:lnTo>
                <a:lnTo>
                  <a:pt x="1085216" y="58632"/>
                </a:lnTo>
                <a:lnTo>
                  <a:pt x="1125955" y="76669"/>
                </a:lnTo>
                <a:lnTo>
                  <a:pt x="1165578" y="96968"/>
                </a:lnTo>
                <a:lnTo>
                  <a:pt x="1203990" y="119477"/>
                </a:lnTo>
                <a:lnTo>
                  <a:pt x="1241094" y="144143"/>
                </a:lnTo>
                <a:lnTo>
                  <a:pt x="1276794" y="170916"/>
                </a:lnTo>
                <a:lnTo>
                  <a:pt x="1310995" y="199743"/>
                </a:lnTo>
                <a:lnTo>
                  <a:pt x="1327503" y="214910"/>
                </a:lnTo>
                <a:lnTo>
                  <a:pt x="1343600" y="230572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5571" y="3457446"/>
            <a:ext cx="101346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5" dirty="0">
                <a:latin typeface="Calibri"/>
                <a:cs typeface="Calibri"/>
              </a:rPr>
              <a:t>Con</a:t>
            </a:r>
            <a:r>
              <a:rPr sz="1500" b="1" dirty="0">
                <a:latin typeface="Calibri"/>
                <a:cs typeface="Calibri"/>
              </a:rPr>
              <a:t>nec</a:t>
            </a:r>
            <a:r>
              <a:rPr sz="1500" b="1" spc="-10" dirty="0">
                <a:latin typeface="Calibri"/>
                <a:cs typeface="Calibri"/>
              </a:rPr>
              <a:t>t</a:t>
            </a:r>
            <a:r>
              <a:rPr sz="1500" b="1" spc="-5" dirty="0">
                <a:latin typeface="Calibri"/>
                <a:cs typeface="Calibri"/>
              </a:rPr>
              <a:t>ivi</a:t>
            </a:r>
            <a:r>
              <a:rPr sz="1500" b="1" spc="-15" dirty="0">
                <a:latin typeface="Calibri"/>
                <a:cs typeface="Calibri"/>
              </a:rPr>
              <a:t>t</a:t>
            </a:r>
            <a:r>
              <a:rPr sz="1500" b="1" spc="-10" dirty="0">
                <a:latin typeface="Calibri"/>
                <a:cs typeface="Calibri"/>
              </a:rPr>
              <a:t>y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92239" y="3814935"/>
            <a:ext cx="1573530" cy="1574165"/>
          </a:xfrm>
          <a:custGeom>
            <a:avLst/>
            <a:gdLst/>
            <a:ahLst/>
            <a:cxnLst/>
            <a:rect l="l" t="t" r="r" b="b"/>
            <a:pathLst>
              <a:path w="1573529" h="1574164">
                <a:moveTo>
                  <a:pt x="200405" y="786780"/>
                </a:moveTo>
                <a:lnTo>
                  <a:pt x="0" y="786780"/>
                </a:lnTo>
                <a:lnTo>
                  <a:pt x="619" y="818028"/>
                </a:lnTo>
                <a:lnTo>
                  <a:pt x="5536" y="880004"/>
                </a:lnTo>
                <a:lnTo>
                  <a:pt x="15263" y="941066"/>
                </a:lnTo>
                <a:lnTo>
                  <a:pt x="29693" y="1000950"/>
                </a:lnTo>
                <a:lnTo>
                  <a:pt x="48714" y="1059394"/>
                </a:lnTo>
                <a:lnTo>
                  <a:pt x="72217" y="1116133"/>
                </a:lnTo>
                <a:lnTo>
                  <a:pt x="100092" y="1170903"/>
                </a:lnTo>
                <a:lnTo>
                  <a:pt x="132230" y="1223442"/>
                </a:lnTo>
                <a:lnTo>
                  <a:pt x="168521" y="1273485"/>
                </a:lnTo>
                <a:lnTo>
                  <a:pt x="208856" y="1320769"/>
                </a:lnTo>
                <a:lnTo>
                  <a:pt x="277969" y="1387062"/>
                </a:lnTo>
                <a:lnTo>
                  <a:pt x="328009" y="1426222"/>
                </a:lnTo>
                <a:lnTo>
                  <a:pt x="380338" y="1460772"/>
                </a:lnTo>
                <a:lnTo>
                  <a:pt x="434670" y="1490714"/>
                </a:lnTo>
                <a:lnTo>
                  <a:pt x="490718" y="1516048"/>
                </a:lnTo>
                <a:lnTo>
                  <a:pt x="548196" y="1536772"/>
                </a:lnTo>
                <a:lnTo>
                  <a:pt x="606818" y="1552889"/>
                </a:lnTo>
                <a:lnTo>
                  <a:pt x="666297" y="1564396"/>
                </a:lnTo>
                <a:lnTo>
                  <a:pt x="726349" y="1571296"/>
                </a:lnTo>
                <a:lnTo>
                  <a:pt x="786685" y="1573587"/>
                </a:lnTo>
                <a:lnTo>
                  <a:pt x="847021" y="1571269"/>
                </a:lnTo>
                <a:lnTo>
                  <a:pt x="907069" y="1564343"/>
                </a:lnTo>
                <a:lnTo>
                  <a:pt x="966544" y="1552809"/>
                </a:lnTo>
                <a:lnTo>
                  <a:pt x="1025159" y="1536667"/>
                </a:lnTo>
                <a:lnTo>
                  <a:pt x="1082629" y="1515916"/>
                </a:lnTo>
                <a:lnTo>
                  <a:pt x="1138666" y="1490557"/>
                </a:lnTo>
                <a:lnTo>
                  <a:pt x="1192985" y="1460590"/>
                </a:lnTo>
                <a:lnTo>
                  <a:pt x="1245300" y="1426015"/>
                </a:lnTo>
                <a:lnTo>
                  <a:pt x="1295324" y="1386832"/>
                </a:lnTo>
                <a:lnTo>
                  <a:pt x="1310159" y="1373139"/>
                </a:lnTo>
                <a:lnTo>
                  <a:pt x="786511" y="1373139"/>
                </a:lnTo>
                <a:lnTo>
                  <a:pt x="738437" y="1371196"/>
                </a:lnTo>
                <a:lnTo>
                  <a:pt x="691435" y="1365465"/>
                </a:lnTo>
                <a:lnTo>
                  <a:pt x="645654" y="1356099"/>
                </a:lnTo>
                <a:lnTo>
                  <a:pt x="601246" y="1343248"/>
                </a:lnTo>
                <a:lnTo>
                  <a:pt x="558361" y="1327062"/>
                </a:lnTo>
                <a:lnTo>
                  <a:pt x="517150" y="1307693"/>
                </a:lnTo>
                <a:lnTo>
                  <a:pt x="477764" y="1285292"/>
                </a:lnTo>
                <a:lnTo>
                  <a:pt x="440353" y="1260010"/>
                </a:lnTo>
                <a:lnTo>
                  <a:pt x="405069" y="1231997"/>
                </a:lnTo>
                <a:lnTo>
                  <a:pt x="372062" y="1201404"/>
                </a:lnTo>
                <a:lnTo>
                  <a:pt x="341483" y="1168382"/>
                </a:lnTo>
                <a:lnTo>
                  <a:pt x="313482" y="1133082"/>
                </a:lnTo>
                <a:lnTo>
                  <a:pt x="288211" y="1095655"/>
                </a:lnTo>
                <a:lnTo>
                  <a:pt x="265821" y="1056252"/>
                </a:lnTo>
                <a:lnTo>
                  <a:pt x="246461" y="1015023"/>
                </a:lnTo>
                <a:lnTo>
                  <a:pt x="230283" y="972120"/>
                </a:lnTo>
                <a:lnTo>
                  <a:pt x="217438" y="927693"/>
                </a:lnTo>
                <a:lnTo>
                  <a:pt x="208076" y="881894"/>
                </a:lnTo>
                <a:lnTo>
                  <a:pt x="202348" y="834873"/>
                </a:lnTo>
                <a:lnTo>
                  <a:pt x="200405" y="786780"/>
                </a:lnTo>
                <a:close/>
              </a:path>
              <a:path w="1573529" h="1574164">
                <a:moveTo>
                  <a:pt x="1310020" y="200421"/>
                </a:moveTo>
                <a:lnTo>
                  <a:pt x="786511" y="200421"/>
                </a:lnTo>
                <a:lnTo>
                  <a:pt x="834567" y="202365"/>
                </a:lnTo>
                <a:lnTo>
                  <a:pt x="881555" y="208095"/>
                </a:lnTo>
                <a:lnTo>
                  <a:pt x="927326" y="217462"/>
                </a:lnTo>
                <a:lnTo>
                  <a:pt x="971726" y="230313"/>
                </a:lnTo>
                <a:lnTo>
                  <a:pt x="1014606" y="246499"/>
                </a:lnTo>
                <a:lnTo>
                  <a:pt x="1055815" y="265867"/>
                </a:lnTo>
                <a:lnTo>
                  <a:pt x="1095201" y="288268"/>
                </a:lnTo>
                <a:lnTo>
                  <a:pt x="1132613" y="313551"/>
                </a:lnTo>
                <a:lnTo>
                  <a:pt x="1167900" y="341564"/>
                </a:lnTo>
                <a:lnTo>
                  <a:pt x="1201000" y="372252"/>
                </a:lnTo>
                <a:lnTo>
                  <a:pt x="1231496" y="405179"/>
                </a:lnTo>
                <a:lnTo>
                  <a:pt x="1259502" y="440479"/>
                </a:lnTo>
                <a:lnTo>
                  <a:pt x="1284779" y="477906"/>
                </a:lnTo>
                <a:lnTo>
                  <a:pt x="1307176" y="517309"/>
                </a:lnTo>
                <a:lnTo>
                  <a:pt x="1326542" y="558538"/>
                </a:lnTo>
                <a:lnTo>
                  <a:pt x="1342726" y="601441"/>
                </a:lnTo>
                <a:lnTo>
                  <a:pt x="1355576" y="645867"/>
                </a:lnTo>
                <a:lnTo>
                  <a:pt x="1364942" y="691667"/>
                </a:lnTo>
                <a:lnTo>
                  <a:pt x="1370672" y="738688"/>
                </a:lnTo>
                <a:lnTo>
                  <a:pt x="1372615" y="786780"/>
                </a:lnTo>
                <a:lnTo>
                  <a:pt x="1370672" y="834873"/>
                </a:lnTo>
                <a:lnTo>
                  <a:pt x="1364942" y="881894"/>
                </a:lnTo>
                <a:lnTo>
                  <a:pt x="1355576" y="927693"/>
                </a:lnTo>
                <a:lnTo>
                  <a:pt x="1342726" y="972120"/>
                </a:lnTo>
                <a:lnTo>
                  <a:pt x="1326542" y="1015023"/>
                </a:lnTo>
                <a:lnTo>
                  <a:pt x="1307176" y="1056252"/>
                </a:lnTo>
                <a:lnTo>
                  <a:pt x="1284779" y="1095655"/>
                </a:lnTo>
                <a:lnTo>
                  <a:pt x="1259502" y="1133082"/>
                </a:lnTo>
                <a:lnTo>
                  <a:pt x="1231496" y="1168382"/>
                </a:lnTo>
                <a:lnTo>
                  <a:pt x="1200912" y="1201404"/>
                </a:lnTo>
                <a:lnTo>
                  <a:pt x="1167900" y="1231997"/>
                </a:lnTo>
                <a:lnTo>
                  <a:pt x="1132613" y="1260010"/>
                </a:lnTo>
                <a:lnTo>
                  <a:pt x="1095201" y="1285292"/>
                </a:lnTo>
                <a:lnTo>
                  <a:pt x="1055815" y="1307693"/>
                </a:lnTo>
                <a:lnTo>
                  <a:pt x="1014606" y="1327062"/>
                </a:lnTo>
                <a:lnTo>
                  <a:pt x="971726" y="1343248"/>
                </a:lnTo>
                <a:lnTo>
                  <a:pt x="927326" y="1356099"/>
                </a:lnTo>
                <a:lnTo>
                  <a:pt x="881555" y="1365465"/>
                </a:lnTo>
                <a:lnTo>
                  <a:pt x="834567" y="1371196"/>
                </a:lnTo>
                <a:lnTo>
                  <a:pt x="786511" y="1373139"/>
                </a:lnTo>
                <a:lnTo>
                  <a:pt x="1310159" y="1373139"/>
                </a:lnTo>
                <a:lnTo>
                  <a:pt x="1342770" y="1343040"/>
                </a:lnTo>
                <a:lnTo>
                  <a:pt x="1386512" y="1295556"/>
                </a:lnTo>
                <a:lnTo>
                  <a:pt x="1425649" y="1245494"/>
                </a:lnTo>
                <a:lnTo>
                  <a:pt x="1460181" y="1193142"/>
                </a:lnTo>
                <a:lnTo>
                  <a:pt x="1490109" y="1138787"/>
                </a:lnTo>
                <a:lnTo>
                  <a:pt x="1515431" y="1082714"/>
                </a:lnTo>
                <a:lnTo>
                  <a:pt x="1536148" y="1025211"/>
                </a:lnTo>
                <a:lnTo>
                  <a:pt x="1552259" y="966564"/>
                </a:lnTo>
                <a:lnTo>
                  <a:pt x="1563765" y="907059"/>
                </a:lnTo>
                <a:lnTo>
                  <a:pt x="1570664" y="846982"/>
                </a:lnTo>
                <a:lnTo>
                  <a:pt x="1572958" y="786622"/>
                </a:lnTo>
                <a:lnTo>
                  <a:pt x="1570645" y="726263"/>
                </a:lnTo>
                <a:lnTo>
                  <a:pt x="1563726" y="666192"/>
                </a:lnTo>
                <a:lnTo>
                  <a:pt x="1552200" y="606697"/>
                </a:lnTo>
                <a:lnTo>
                  <a:pt x="1536068" y="548063"/>
                </a:lnTo>
                <a:lnTo>
                  <a:pt x="1515328" y="490577"/>
                </a:lnTo>
                <a:lnTo>
                  <a:pt x="1489981" y="434525"/>
                </a:lnTo>
                <a:lnTo>
                  <a:pt x="1460026" y="380194"/>
                </a:lnTo>
                <a:lnTo>
                  <a:pt x="1425464" y="327871"/>
                </a:lnTo>
                <a:lnTo>
                  <a:pt x="1386294" y="277842"/>
                </a:lnTo>
                <a:lnTo>
                  <a:pt x="1342429" y="230313"/>
                </a:lnTo>
                <a:lnTo>
                  <a:pt x="1310020" y="200421"/>
                </a:lnTo>
                <a:close/>
              </a:path>
              <a:path w="1573529" h="1574164">
                <a:moveTo>
                  <a:pt x="786336" y="0"/>
                </a:moveTo>
                <a:lnTo>
                  <a:pt x="726000" y="2309"/>
                </a:lnTo>
                <a:lnTo>
                  <a:pt x="665952" y="9227"/>
                </a:lnTo>
                <a:lnTo>
                  <a:pt x="606477" y="20755"/>
                </a:lnTo>
                <a:lnTo>
                  <a:pt x="547862" y="36893"/>
                </a:lnTo>
                <a:lnTo>
                  <a:pt x="490392" y="57640"/>
                </a:lnTo>
                <a:lnTo>
                  <a:pt x="434355" y="82996"/>
                </a:lnTo>
                <a:lnTo>
                  <a:pt x="380036" y="112962"/>
                </a:lnTo>
                <a:lnTo>
                  <a:pt x="327721" y="147538"/>
                </a:lnTo>
                <a:lnTo>
                  <a:pt x="277697" y="186724"/>
                </a:lnTo>
                <a:lnTo>
                  <a:pt x="230250" y="230520"/>
                </a:lnTo>
                <a:lnTo>
                  <a:pt x="371982" y="372252"/>
                </a:lnTo>
                <a:lnTo>
                  <a:pt x="388751" y="356118"/>
                </a:lnTo>
                <a:lnTo>
                  <a:pt x="406084" y="340715"/>
                </a:lnTo>
                <a:lnTo>
                  <a:pt x="442343" y="312149"/>
                </a:lnTo>
                <a:lnTo>
                  <a:pt x="480563" y="286635"/>
                </a:lnTo>
                <a:lnTo>
                  <a:pt x="520548" y="264256"/>
                </a:lnTo>
                <a:lnTo>
                  <a:pt x="562101" y="245094"/>
                </a:lnTo>
                <a:lnTo>
                  <a:pt x="605026" y="229231"/>
                </a:lnTo>
                <a:lnTo>
                  <a:pt x="649126" y="216750"/>
                </a:lnTo>
                <a:lnTo>
                  <a:pt x="694205" y="207734"/>
                </a:lnTo>
                <a:lnTo>
                  <a:pt x="740065" y="202263"/>
                </a:lnTo>
                <a:lnTo>
                  <a:pt x="786511" y="200421"/>
                </a:lnTo>
                <a:lnTo>
                  <a:pt x="1310020" y="200421"/>
                </a:lnTo>
                <a:lnTo>
                  <a:pt x="1295052" y="186616"/>
                </a:lnTo>
                <a:lnTo>
                  <a:pt x="1245012" y="147446"/>
                </a:lnTo>
                <a:lnTo>
                  <a:pt x="1192683" y="112885"/>
                </a:lnTo>
                <a:lnTo>
                  <a:pt x="1138351" y="82932"/>
                </a:lnTo>
                <a:lnTo>
                  <a:pt x="1082303" y="57588"/>
                </a:lnTo>
                <a:lnTo>
                  <a:pt x="1024825" y="36853"/>
                </a:lnTo>
                <a:lnTo>
                  <a:pt x="966203" y="20726"/>
                </a:lnTo>
                <a:lnTo>
                  <a:pt x="906724" y="9208"/>
                </a:lnTo>
                <a:lnTo>
                  <a:pt x="846672" y="2299"/>
                </a:lnTo>
                <a:lnTo>
                  <a:pt x="786336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2239" y="3814935"/>
            <a:ext cx="1573530" cy="1574165"/>
          </a:xfrm>
          <a:custGeom>
            <a:avLst/>
            <a:gdLst/>
            <a:ahLst/>
            <a:cxnLst/>
            <a:rect l="l" t="t" r="r" b="b"/>
            <a:pathLst>
              <a:path w="1573529" h="1574164">
                <a:moveTo>
                  <a:pt x="230250" y="230520"/>
                </a:moveTo>
                <a:lnTo>
                  <a:pt x="277697" y="186724"/>
                </a:lnTo>
                <a:lnTo>
                  <a:pt x="327721" y="147538"/>
                </a:lnTo>
                <a:lnTo>
                  <a:pt x="380036" y="112962"/>
                </a:lnTo>
                <a:lnTo>
                  <a:pt x="434355" y="82996"/>
                </a:lnTo>
                <a:lnTo>
                  <a:pt x="490392" y="57640"/>
                </a:lnTo>
                <a:lnTo>
                  <a:pt x="547862" y="36893"/>
                </a:lnTo>
                <a:lnTo>
                  <a:pt x="606477" y="20755"/>
                </a:lnTo>
                <a:lnTo>
                  <a:pt x="665952" y="9227"/>
                </a:lnTo>
                <a:lnTo>
                  <a:pt x="726000" y="2309"/>
                </a:lnTo>
                <a:lnTo>
                  <a:pt x="786336" y="0"/>
                </a:lnTo>
                <a:lnTo>
                  <a:pt x="846672" y="2299"/>
                </a:lnTo>
                <a:lnTo>
                  <a:pt x="906724" y="9208"/>
                </a:lnTo>
                <a:lnTo>
                  <a:pt x="966203" y="20726"/>
                </a:lnTo>
                <a:lnTo>
                  <a:pt x="1024825" y="36853"/>
                </a:lnTo>
                <a:lnTo>
                  <a:pt x="1082303" y="57588"/>
                </a:lnTo>
                <a:lnTo>
                  <a:pt x="1138351" y="82932"/>
                </a:lnTo>
                <a:lnTo>
                  <a:pt x="1192683" y="112885"/>
                </a:lnTo>
                <a:lnTo>
                  <a:pt x="1245012" y="147446"/>
                </a:lnTo>
                <a:lnTo>
                  <a:pt x="1295052" y="186616"/>
                </a:lnTo>
                <a:lnTo>
                  <a:pt x="1342516" y="230393"/>
                </a:lnTo>
                <a:lnTo>
                  <a:pt x="1386294" y="277842"/>
                </a:lnTo>
                <a:lnTo>
                  <a:pt x="1425464" y="327871"/>
                </a:lnTo>
                <a:lnTo>
                  <a:pt x="1460026" y="380194"/>
                </a:lnTo>
                <a:lnTo>
                  <a:pt x="1489981" y="434525"/>
                </a:lnTo>
                <a:lnTo>
                  <a:pt x="1515328" y="490577"/>
                </a:lnTo>
                <a:lnTo>
                  <a:pt x="1536068" y="548063"/>
                </a:lnTo>
                <a:lnTo>
                  <a:pt x="1552200" y="606697"/>
                </a:lnTo>
                <a:lnTo>
                  <a:pt x="1563726" y="666192"/>
                </a:lnTo>
                <a:lnTo>
                  <a:pt x="1570645" y="726263"/>
                </a:lnTo>
                <a:lnTo>
                  <a:pt x="1572958" y="786622"/>
                </a:lnTo>
                <a:lnTo>
                  <a:pt x="1570664" y="846982"/>
                </a:lnTo>
                <a:lnTo>
                  <a:pt x="1563765" y="907059"/>
                </a:lnTo>
                <a:lnTo>
                  <a:pt x="1552259" y="966564"/>
                </a:lnTo>
                <a:lnTo>
                  <a:pt x="1536148" y="1025211"/>
                </a:lnTo>
                <a:lnTo>
                  <a:pt x="1515431" y="1082714"/>
                </a:lnTo>
                <a:lnTo>
                  <a:pt x="1490109" y="1138787"/>
                </a:lnTo>
                <a:lnTo>
                  <a:pt x="1460181" y="1193142"/>
                </a:lnTo>
                <a:lnTo>
                  <a:pt x="1425649" y="1245494"/>
                </a:lnTo>
                <a:lnTo>
                  <a:pt x="1386512" y="1295556"/>
                </a:lnTo>
                <a:lnTo>
                  <a:pt x="1342770" y="1343040"/>
                </a:lnTo>
                <a:lnTo>
                  <a:pt x="1295324" y="1386832"/>
                </a:lnTo>
                <a:lnTo>
                  <a:pt x="1245300" y="1426015"/>
                </a:lnTo>
                <a:lnTo>
                  <a:pt x="1192985" y="1460590"/>
                </a:lnTo>
                <a:lnTo>
                  <a:pt x="1138666" y="1490557"/>
                </a:lnTo>
                <a:lnTo>
                  <a:pt x="1082629" y="1515916"/>
                </a:lnTo>
                <a:lnTo>
                  <a:pt x="1025159" y="1536667"/>
                </a:lnTo>
                <a:lnTo>
                  <a:pt x="966544" y="1552809"/>
                </a:lnTo>
                <a:lnTo>
                  <a:pt x="907069" y="1564343"/>
                </a:lnTo>
                <a:lnTo>
                  <a:pt x="847021" y="1571269"/>
                </a:lnTo>
                <a:lnTo>
                  <a:pt x="786685" y="1573587"/>
                </a:lnTo>
                <a:lnTo>
                  <a:pt x="726349" y="1571296"/>
                </a:lnTo>
                <a:lnTo>
                  <a:pt x="666297" y="1564396"/>
                </a:lnTo>
                <a:lnTo>
                  <a:pt x="606818" y="1552889"/>
                </a:lnTo>
                <a:lnTo>
                  <a:pt x="548196" y="1536772"/>
                </a:lnTo>
                <a:lnTo>
                  <a:pt x="490718" y="1516048"/>
                </a:lnTo>
                <a:lnTo>
                  <a:pt x="434670" y="1490714"/>
                </a:lnTo>
                <a:lnTo>
                  <a:pt x="380338" y="1460772"/>
                </a:lnTo>
                <a:lnTo>
                  <a:pt x="328009" y="1426222"/>
                </a:lnTo>
                <a:lnTo>
                  <a:pt x="277969" y="1387062"/>
                </a:lnTo>
                <a:lnTo>
                  <a:pt x="230504" y="1343294"/>
                </a:lnTo>
                <a:lnTo>
                  <a:pt x="188190" y="1297489"/>
                </a:lnTo>
                <a:lnTo>
                  <a:pt x="149864" y="1248792"/>
                </a:lnTo>
                <a:lnTo>
                  <a:pt x="115635" y="1197468"/>
                </a:lnTo>
                <a:lnTo>
                  <a:pt x="85615" y="1143780"/>
                </a:lnTo>
                <a:lnTo>
                  <a:pt x="59912" y="1087993"/>
                </a:lnTo>
                <a:lnTo>
                  <a:pt x="38636" y="1030368"/>
                </a:lnTo>
                <a:lnTo>
                  <a:pt x="21897" y="971171"/>
                </a:lnTo>
                <a:lnTo>
                  <a:pt x="9805" y="910665"/>
                </a:lnTo>
                <a:lnTo>
                  <a:pt x="2469" y="849114"/>
                </a:lnTo>
                <a:lnTo>
                  <a:pt x="0" y="786780"/>
                </a:lnTo>
                <a:lnTo>
                  <a:pt x="200405" y="786780"/>
                </a:lnTo>
                <a:lnTo>
                  <a:pt x="202348" y="834873"/>
                </a:lnTo>
                <a:lnTo>
                  <a:pt x="208076" y="881894"/>
                </a:lnTo>
                <a:lnTo>
                  <a:pt x="217438" y="927693"/>
                </a:lnTo>
                <a:lnTo>
                  <a:pt x="230283" y="972120"/>
                </a:lnTo>
                <a:lnTo>
                  <a:pt x="246461" y="1015023"/>
                </a:lnTo>
                <a:lnTo>
                  <a:pt x="265821" y="1056252"/>
                </a:lnTo>
                <a:lnTo>
                  <a:pt x="288211" y="1095655"/>
                </a:lnTo>
                <a:lnTo>
                  <a:pt x="313482" y="1133082"/>
                </a:lnTo>
                <a:lnTo>
                  <a:pt x="341483" y="1168382"/>
                </a:lnTo>
                <a:lnTo>
                  <a:pt x="372062" y="1201404"/>
                </a:lnTo>
                <a:lnTo>
                  <a:pt x="405069" y="1231997"/>
                </a:lnTo>
                <a:lnTo>
                  <a:pt x="440353" y="1260010"/>
                </a:lnTo>
                <a:lnTo>
                  <a:pt x="477764" y="1285292"/>
                </a:lnTo>
                <a:lnTo>
                  <a:pt x="517150" y="1307693"/>
                </a:lnTo>
                <a:lnTo>
                  <a:pt x="558361" y="1327062"/>
                </a:lnTo>
                <a:lnTo>
                  <a:pt x="601246" y="1343248"/>
                </a:lnTo>
                <a:lnTo>
                  <a:pt x="645654" y="1356099"/>
                </a:lnTo>
                <a:lnTo>
                  <a:pt x="691435" y="1365465"/>
                </a:lnTo>
                <a:lnTo>
                  <a:pt x="738437" y="1371196"/>
                </a:lnTo>
                <a:lnTo>
                  <a:pt x="786511" y="1373139"/>
                </a:lnTo>
                <a:lnTo>
                  <a:pt x="834567" y="1371196"/>
                </a:lnTo>
                <a:lnTo>
                  <a:pt x="881555" y="1365465"/>
                </a:lnTo>
                <a:lnTo>
                  <a:pt x="927326" y="1356099"/>
                </a:lnTo>
                <a:lnTo>
                  <a:pt x="971726" y="1343248"/>
                </a:lnTo>
                <a:lnTo>
                  <a:pt x="1014606" y="1327062"/>
                </a:lnTo>
                <a:lnTo>
                  <a:pt x="1055815" y="1307693"/>
                </a:lnTo>
                <a:lnTo>
                  <a:pt x="1095201" y="1285292"/>
                </a:lnTo>
                <a:lnTo>
                  <a:pt x="1132613" y="1260010"/>
                </a:lnTo>
                <a:lnTo>
                  <a:pt x="1167900" y="1231997"/>
                </a:lnTo>
                <a:lnTo>
                  <a:pt x="1200912" y="1201404"/>
                </a:lnTo>
                <a:lnTo>
                  <a:pt x="1231496" y="1168382"/>
                </a:lnTo>
                <a:lnTo>
                  <a:pt x="1259502" y="1133082"/>
                </a:lnTo>
                <a:lnTo>
                  <a:pt x="1284779" y="1095655"/>
                </a:lnTo>
                <a:lnTo>
                  <a:pt x="1307176" y="1056252"/>
                </a:lnTo>
                <a:lnTo>
                  <a:pt x="1326542" y="1015023"/>
                </a:lnTo>
                <a:lnTo>
                  <a:pt x="1342726" y="972120"/>
                </a:lnTo>
                <a:lnTo>
                  <a:pt x="1355576" y="927693"/>
                </a:lnTo>
                <a:lnTo>
                  <a:pt x="1364942" y="881894"/>
                </a:lnTo>
                <a:lnTo>
                  <a:pt x="1370672" y="834873"/>
                </a:lnTo>
                <a:lnTo>
                  <a:pt x="1372615" y="786780"/>
                </a:lnTo>
                <a:lnTo>
                  <a:pt x="1370672" y="738688"/>
                </a:lnTo>
                <a:lnTo>
                  <a:pt x="1364942" y="691667"/>
                </a:lnTo>
                <a:lnTo>
                  <a:pt x="1355576" y="645867"/>
                </a:lnTo>
                <a:lnTo>
                  <a:pt x="1342726" y="601441"/>
                </a:lnTo>
                <a:lnTo>
                  <a:pt x="1326542" y="558538"/>
                </a:lnTo>
                <a:lnTo>
                  <a:pt x="1307176" y="517309"/>
                </a:lnTo>
                <a:lnTo>
                  <a:pt x="1284779" y="477906"/>
                </a:lnTo>
                <a:lnTo>
                  <a:pt x="1259502" y="440479"/>
                </a:lnTo>
                <a:lnTo>
                  <a:pt x="1231496" y="405179"/>
                </a:lnTo>
                <a:lnTo>
                  <a:pt x="1200912" y="372157"/>
                </a:lnTo>
                <a:lnTo>
                  <a:pt x="1167900" y="341564"/>
                </a:lnTo>
                <a:lnTo>
                  <a:pt x="1132613" y="313551"/>
                </a:lnTo>
                <a:lnTo>
                  <a:pt x="1095201" y="288268"/>
                </a:lnTo>
                <a:lnTo>
                  <a:pt x="1055815" y="265867"/>
                </a:lnTo>
                <a:lnTo>
                  <a:pt x="1014606" y="246499"/>
                </a:lnTo>
                <a:lnTo>
                  <a:pt x="971726" y="230313"/>
                </a:lnTo>
                <a:lnTo>
                  <a:pt x="927326" y="217462"/>
                </a:lnTo>
                <a:lnTo>
                  <a:pt x="881555" y="208095"/>
                </a:lnTo>
                <a:lnTo>
                  <a:pt x="834567" y="202365"/>
                </a:lnTo>
                <a:lnTo>
                  <a:pt x="786511" y="200421"/>
                </a:lnTo>
                <a:lnTo>
                  <a:pt x="763227" y="200884"/>
                </a:lnTo>
                <a:lnTo>
                  <a:pt x="717050" y="204550"/>
                </a:lnTo>
                <a:lnTo>
                  <a:pt x="671556" y="211804"/>
                </a:lnTo>
                <a:lnTo>
                  <a:pt x="626942" y="222563"/>
                </a:lnTo>
                <a:lnTo>
                  <a:pt x="583405" y="236745"/>
                </a:lnTo>
                <a:lnTo>
                  <a:pt x="541141" y="254267"/>
                </a:lnTo>
                <a:lnTo>
                  <a:pt x="500347" y="275048"/>
                </a:lnTo>
                <a:lnTo>
                  <a:pt x="461220" y="299005"/>
                </a:lnTo>
                <a:lnTo>
                  <a:pt x="423956" y="326056"/>
                </a:lnTo>
                <a:lnTo>
                  <a:pt x="388751" y="356118"/>
                </a:lnTo>
                <a:lnTo>
                  <a:pt x="371982" y="372252"/>
                </a:lnTo>
                <a:lnTo>
                  <a:pt x="230250" y="23052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78700" y="4517286"/>
            <a:ext cx="74485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dirty="0">
                <a:latin typeface="Calibri"/>
                <a:cs typeface="Calibri"/>
              </a:rPr>
              <a:t>Anal</a:t>
            </a:r>
            <a:r>
              <a:rPr sz="1500" b="1" spc="10" dirty="0">
                <a:latin typeface="Calibri"/>
                <a:cs typeface="Calibri"/>
              </a:rPr>
              <a:t>y</a:t>
            </a:r>
            <a:r>
              <a:rPr sz="1500" b="1" spc="-10" dirty="0">
                <a:latin typeface="Calibri"/>
                <a:cs typeface="Calibri"/>
              </a:rPr>
              <a:t>t</a:t>
            </a:r>
            <a:r>
              <a:rPr sz="1500" b="1" dirty="0">
                <a:latin typeface="Calibri"/>
                <a:cs typeface="Calibri"/>
              </a:rPr>
              <a:t>ics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12" name="object 2"/>
          <p:cNvSpPr txBox="1">
            <a:spLocks/>
          </p:cNvSpPr>
          <p:nvPr/>
        </p:nvSpPr>
        <p:spPr>
          <a:xfrm>
            <a:off x="3530600" y="152400"/>
            <a:ext cx="4165600" cy="1200577"/>
          </a:xfrm>
          <a:prstGeom prst="rect">
            <a:avLst/>
          </a:prstGeom>
        </p:spPr>
        <p:txBody>
          <a:bodyPr vert="horz" wrap="square" lIns="0" tIns="274566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530985" algn="ctr"/>
            <a:r>
              <a:rPr lang="en-US" sz="2000" kern="0" spc="-270" dirty="0" smtClean="0"/>
              <a:t>T</a:t>
            </a:r>
            <a:r>
              <a:rPr lang="en-US" sz="2000" kern="0" dirty="0" smtClean="0"/>
              <a:t>echnology Innovation – Smarter Infrastructure </a:t>
            </a:r>
            <a:endParaRPr lang="en-US" sz="2000" kern="0" dirty="0"/>
          </a:p>
        </p:txBody>
      </p:sp>
      <p:sp>
        <p:nvSpPr>
          <p:cNvPr id="13" name="object 2"/>
          <p:cNvSpPr txBox="1"/>
          <p:nvPr/>
        </p:nvSpPr>
        <p:spPr>
          <a:xfrm>
            <a:off x="3810000" y="1866770"/>
            <a:ext cx="5105400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20" dirty="0" smtClean="0">
                <a:latin typeface="Arial"/>
                <a:cs typeface="Arial"/>
              </a:rPr>
              <a:t>Se</a:t>
            </a:r>
            <a:r>
              <a:rPr sz="2400" spc="-35" dirty="0" smtClean="0">
                <a:latin typeface="Arial"/>
                <a:cs typeface="Arial"/>
              </a:rPr>
              <a:t>n</a:t>
            </a:r>
            <a:r>
              <a:rPr sz="2400" spc="-15" dirty="0" smtClean="0">
                <a:latin typeface="Arial"/>
                <a:cs typeface="Arial"/>
              </a:rPr>
              <a:t>sors</a:t>
            </a:r>
            <a:r>
              <a:rPr lang="en-US" sz="2400" spc="-15" dirty="0" smtClean="0">
                <a:latin typeface="Arial"/>
                <a:cs typeface="Arial"/>
              </a:rPr>
              <a:t> – smart meters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25" dirty="0" smtClean="0">
                <a:latin typeface="Arial"/>
                <a:cs typeface="Arial"/>
              </a:rPr>
              <a:t>C</a:t>
            </a:r>
            <a:r>
              <a:rPr sz="2400" spc="-35" dirty="0" smtClean="0">
                <a:latin typeface="Arial"/>
                <a:cs typeface="Arial"/>
              </a:rPr>
              <a:t>o</a:t>
            </a:r>
            <a:r>
              <a:rPr sz="2400" spc="-15" dirty="0" smtClean="0">
                <a:latin typeface="Arial"/>
                <a:cs typeface="Arial"/>
              </a:rPr>
              <a:t>ntr</a:t>
            </a:r>
            <a:r>
              <a:rPr sz="2400" spc="-30" dirty="0" smtClean="0">
                <a:latin typeface="Arial"/>
                <a:cs typeface="Arial"/>
              </a:rPr>
              <a:t>o</a:t>
            </a:r>
            <a:r>
              <a:rPr sz="2400" spc="-15" dirty="0" smtClean="0">
                <a:latin typeface="Arial"/>
                <a:cs typeface="Arial"/>
              </a:rPr>
              <a:t>ls</a:t>
            </a:r>
            <a:r>
              <a:rPr lang="en-US" sz="2400" spc="-15" dirty="0" smtClean="0">
                <a:latin typeface="Arial"/>
                <a:cs typeface="Arial"/>
              </a:rPr>
              <a:t> – demand response, apps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15" dirty="0">
                <a:latin typeface="Arial"/>
                <a:cs typeface="Arial"/>
              </a:rPr>
              <a:t>Artificial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Intel</a:t>
            </a:r>
            <a:r>
              <a:rPr sz="2400" spc="-20" dirty="0" smtClean="0">
                <a:latin typeface="Arial"/>
                <a:cs typeface="Arial"/>
              </a:rPr>
              <a:t>l</a:t>
            </a:r>
            <a:r>
              <a:rPr sz="2400" spc="-15" dirty="0" smtClean="0">
                <a:latin typeface="Arial"/>
                <a:cs typeface="Arial"/>
              </a:rPr>
              <a:t>ig</a:t>
            </a:r>
            <a:r>
              <a:rPr sz="2400" spc="-40" dirty="0" smtClean="0">
                <a:latin typeface="Arial"/>
                <a:cs typeface="Arial"/>
              </a:rPr>
              <a:t>e</a:t>
            </a:r>
            <a:r>
              <a:rPr sz="2400" spc="-20" dirty="0" smtClean="0">
                <a:latin typeface="Arial"/>
                <a:cs typeface="Arial"/>
              </a:rPr>
              <a:t>nce</a:t>
            </a:r>
            <a:r>
              <a:rPr lang="en-US" sz="2400" spc="-20" dirty="0" smtClean="0">
                <a:latin typeface="Arial"/>
                <a:cs typeface="Arial"/>
              </a:rPr>
              <a:t> - forecasting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25" dirty="0">
                <a:latin typeface="Arial"/>
                <a:cs typeface="Arial"/>
              </a:rPr>
              <a:t>Com</a:t>
            </a:r>
            <a:r>
              <a:rPr sz="2400" spc="-3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utational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15" dirty="0" smtClean="0">
                <a:latin typeface="Arial"/>
                <a:cs typeface="Arial"/>
              </a:rPr>
              <a:t>Sci</a:t>
            </a:r>
            <a:r>
              <a:rPr sz="2400" spc="-30" dirty="0" smtClean="0">
                <a:latin typeface="Arial"/>
                <a:cs typeface="Arial"/>
              </a:rPr>
              <a:t>e</a:t>
            </a:r>
            <a:r>
              <a:rPr sz="2400" spc="-20" dirty="0" smtClean="0">
                <a:latin typeface="Arial"/>
                <a:cs typeface="Arial"/>
              </a:rPr>
              <a:t>nce</a:t>
            </a:r>
            <a:r>
              <a:rPr lang="en-US" sz="2400" spc="-20" dirty="0" smtClean="0">
                <a:latin typeface="Arial"/>
                <a:cs typeface="Arial"/>
              </a:rPr>
              <a:t> - algorithms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20" dirty="0">
                <a:latin typeface="Arial"/>
                <a:cs typeface="Arial"/>
              </a:rPr>
              <a:t>Pe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r-t</a:t>
            </a:r>
            <a:r>
              <a:rPr sz="2400" spc="-25" dirty="0">
                <a:latin typeface="Arial"/>
                <a:cs typeface="Arial"/>
              </a:rPr>
              <a:t>o</a:t>
            </a:r>
            <a:r>
              <a:rPr sz="2400" spc="-20" dirty="0">
                <a:latin typeface="Arial"/>
                <a:cs typeface="Arial"/>
              </a:rPr>
              <a:t>-Pe</a:t>
            </a:r>
            <a:r>
              <a:rPr sz="2400" spc="-35" dirty="0">
                <a:latin typeface="Arial"/>
                <a:cs typeface="Arial"/>
              </a:rPr>
              <a:t>e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lang="en-US" sz="2400" spc="60" dirty="0" smtClean="0">
                <a:latin typeface="Arial"/>
                <a:cs typeface="Arial"/>
              </a:rPr>
              <a:t>transactions</a:t>
            </a:r>
            <a:endParaRPr lang="en-US" sz="2400" spc="-1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90" dirty="0" smtClean="0">
                <a:latin typeface="Arial"/>
                <a:cs typeface="Arial"/>
              </a:rPr>
              <a:t>V</a:t>
            </a:r>
            <a:r>
              <a:rPr sz="2400" spc="-15" dirty="0" smtClean="0">
                <a:latin typeface="Arial"/>
                <a:cs typeface="Arial"/>
              </a:rPr>
              <a:t>irtu</a:t>
            </a:r>
            <a:r>
              <a:rPr sz="2400" spc="-3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</a:t>
            </a:r>
            <a:r>
              <a:rPr sz="2400" spc="-30" dirty="0">
                <a:latin typeface="Arial"/>
                <a:cs typeface="Arial"/>
              </a:rPr>
              <a:t>n</a:t>
            </a:r>
            <a:r>
              <a:rPr sz="2400" spc="-20" dirty="0">
                <a:latin typeface="Arial"/>
                <a:cs typeface="Arial"/>
              </a:rPr>
              <a:t>d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Au</a:t>
            </a:r>
            <a:r>
              <a:rPr sz="2400" spc="-35" dirty="0">
                <a:latin typeface="Arial"/>
                <a:cs typeface="Arial"/>
              </a:rPr>
              <a:t>g</a:t>
            </a:r>
            <a:r>
              <a:rPr sz="2400" spc="-25" dirty="0">
                <a:latin typeface="Arial"/>
                <a:cs typeface="Arial"/>
              </a:rPr>
              <a:t>me</a:t>
            </a:r>
            <a:r>
              <a:rPr sz="2400" spc="-30" dirty="0">
                <a:latin typeface="Arial"/>
                <a:cs typeface="Arial"/>
              </a:rPr>
              <a:t>n</a:t>
            </a:r>
            <a:r>
              <a:rPr sz="2400" spc="-15" dirty="0">
                <a:latin typeface="Arial"/>
                <a:cs typeface="Arial"/>
              </a:rPr>
              <a:t>ted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Re</a:t>
            </a:r>
            <a:r>
              <a:rPr sz="2400" spc="-4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lity</a:t>
            </a:r>
            <a:endParaRPr lang="en-US" sz="2400" spc="-1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D6DAF"/>
              </a:buClr>
              <a:buFont typeface="Wingdings"/>
              <a:buChar char=""/>
              <a:tabLst>
                <a:tab pos="355600" algn="l"/>
              </a:tabLst>
            </a:pPr>
            <a:endParaRPr lang="en-US" sz="2400" spc="-1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0D6DAF"/>
              </a:buClr>
              <a:tabLst>
                <a:tab pos="355600" algn="l"/>
              </a:tabLst>
            </a:pPr>
            <a:r>
              <a:rPr lang="en-US" sz="2400" spc="-10" dirty="0" smtClean="0">
                <a:latin typeface="Arial"/>
                <a:cs typeface="Arial"/>
              </a:rPr>
              <a:t>Smarter Infrastructure !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2102" rIns="0" bIns="0" rtlCol="0">
            <a:spAutoFit/>
          </a:bodyPr>
          <a:lstStyle/>
          <a:p>
            <a:pPr marL="1773555">
              <a:lnSpc>
                <a:spcPct val="100000"/>
              </a:lnSpc>
            </a:pPr>
            <a:r>
              <a:rPr spc="-25" dirty="0"/>
              <a:t>Energy</a:t>
            </a:r>
            <a:r>
              <a:rPr spc="10" dirty="0"/>
              <a:t> </a:t>
            </a:r>
            <a:r>
              <a:rPr spc="-25" dirty="0"/>
              <a:t>Storage</a:t>
            </a:r>
          </a:p>
        </p:txBody>
      </p:sp>
      <p:sp>
        <p:nvSpPr>
          <p:cNvPr id="3" name="object 3"/>
          <p:cNvSpPr/>
          <p:nvPr/>
        </p:nvSpPr>
        <p:spPr>
          <a:xfrm>
            <a:off x="700119" y="2442715"/>
            <a:ext cx="7587187" cy="14033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309" y="1615725"/>
            <a:ext cx="7501255" cy="1203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En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rgy storage can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be deplo</a:t>
            </a:r>
            <a:r>
              <a:rPr sz="2400" b="1" spc="-30" dirty="0">
                <a:solidFill>
                  <a:srgbClr val="181818"/>
                </a:solidFill>
                <a:latin typeface="Arial"/>
                <a:cs typeface="Arial"/>
              </a:rPr>
              <a:t>y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ed</a:t>
            </a:r>
            <a:r>
              <a:rPr sz="2400" b="1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in 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ll</a:t>
            </a:r>
            <a:r>
              <a:rPr sz="2400" b="1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parts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of the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grid,</a:t>
            </a:r>
            <a:r>
              <a:rPr sz="2400" b="1" spc="-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h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s ap</a:t>
            </a:r>
            <a:r>
              <a:rPr sz="2400" b="1" spc="-15" dirty="0">
                <a:solidFill>
                  <a:srgbClr val="181818"/>
                </a:solidFill>
                <a:latin typeface="Arial"/>
                <a:cs typeface="Arial"/>
              </a:rPr>
              <a:t>p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lic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tio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s</a:t>
            </a:r>
            <a:r>
              <a:rPr sz="2400" b="1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all</a:t>
            </a:r>
            <a:r>
              <a:rPr sz="2400" b="1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p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rts of</a:t>
            </a:r>
            <a:r>
              <a:rPr sz="2400" b="1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2400" b="1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v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lue ch</a:t>
            </a:r>
            <a:r>
              <a:rPr sz="2400" b="1" spc="-1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181818"/>
                </a:solidFill>
                <a:latin typeface="Arial"/>
                <a:cs typeface="Arial"/>
              </a:rPr>
              <a:t>in.</a:t>
            </a:r>
            <a:endParaRPr sz="2400">
              <a:latin typeface="Arial"/>
              <a:cs typeface="Arial"/>
            </a:endParaRPr>
          </a:p>
          <a:p>
            <a:pPr marL="73025">
              <a:lnSpc>
                <a:spcPct val="100000"/>
              </a:lnSpc>
              <a:spcBef>
                <a:spcPts val="1985"/>
              </a:spcBef>
              <a:tabLst>
                <a:tab pos="1747520" algn="l"/>
                <a:tab pos="3547110" algn="l"/>
                <a:tab pos="5600700" algn="l"/>
              </a:tabLst>
            </a:pPr>
            <a:r>
              <a:rPr sz="2325" b="1" spc="7" baseline="3584" dirty="0">
                <a:solidFill>
                  <a:srgbClr val="003D74"/>
                </a:solidFill>
                <a:latin typeface="Palatino Linotype"/>
                <a:cs typeface="Palatino Linotype"/>
              </a:rPr>
              <a:t>Generation	</a:t>
            </a:r>
            <a:r>
              <a:rPr sz="1550" b="1" spc="-110" dirty="0">
                <a:solidFill>
                  <a:srgbClr val="003D74"/>
                </a:solidFill>
                <a:latin typeface="Palatino Linotype"/>
                <a:cs typeface="Palatino Linotype"/>
              </a:rPr>
              <a:t>T</a:t>
            </a:r>
            <a:r>
              <a:rPr sz="1550" b="1" dirty="0">
                <a:solidFill>
                  <a:srgbClr val="003D74"/>
                </a:solidFill>
                <a:latin typeface="Palatino Linotype"/>
                <a:cs typeface="Palatino Linotype"/>
              </a:rPr>
              <a:t>ransmi</a:t>
            </a:r>
            <a:r>
              <a:rPr sz="1550" b="1" spc="5" dirty="0">
                <a:solidFill>
                  <a:srgbClr val="003D74"/>
                </a:solidFill>
                <a:latin typeface="Palatino Linotype"/>
                <a:cs typeface="Palatino Linotype"/>
              </a:rPr>
              <a:t>ssion</a:t>
            </a:r>
            <a:r>
              <a:rPr sz="1550" b="1" dirty="0">
                <a:solidFill>
                  <a:srgbClr val="003D74"/>
                </a:solidFill>
                <a:latin typeface="Palatino Linotype"/>
                <a:cs typeface="Palatino Linotype"/>
              </a:rPr>
              <a:t>	</a:t>
            </a:r>
            <a:r>
              <a:rPr sz="1550" b="1" spc="5" dirty="0">
                <a:solidFill>
                  <a:srgbClr val="003D74"/>
                </a:solidFill>
                <a:latin typeface="Palatino Linotype"/>
                <a:cs typeface="Palatino Linotype"/>
              </a:rPr>
              <a:t>Di</a:t>
            </a:r>
            <a:r>
              <a:rPr sz="1550" b="1" spc="10" dirty="0">
                <a:solidFill>
                  <a:srgbClr val="003D74"/>
                </a:solidFill>
                <a:latin typeface="Palatino Linotype"/>
                <a:cs typeface="Palatino Linotype"/>
              </a:rPr>
              <a:t>s</a:t>
            </a:r>
            <a:r>
              <a:rPr sz="1550" b="1" spc="5" dirty="0">
                <a:solidFill>
                  <a:srgbClr val="003D74"/>
                </a:solidFill>
                <a:latin typeface="Palatino Linotype"/>
                <a:cs typeface="Palatino Linotype"/>
              </a:rPr>
              <a:t>tribution</a:t>
            </a:r>
            <a:r>
              <a:rPr sz="1550" b="1" dirty="0">
                <a:solidFill>
                  <a:srgbClr val="003D74"/>
                </a:solidFill>
                <a:latin typeface="Palatino Linotype"/>
                <a:cs typeface="Palatino Linotype"/>
              </a:rPr>
              <a:t>	</a:t>
            </a:r>
            <a:r>
              <a:rPr sz="2325" b="1" spc="7" baseline="1792" dirty="0">
                <a:solidFill>
                  <a:srgbClr val="846D12"/>
                </a:solidFill>
                <a:latin typeface="Palatino Linotype"/>
                <a:cs typeface="Palatino Linotype"/>
              </a:rPr>
              <a:t>End</a:t>
            </a:r>
            <a:r>
              <a:rPr sz="2325" b="1" spc="-7" baseline="1792" dirty="0">
                <a:solidFill>
                  <a:srgbClr val="846D12"/>
                </a:solidFill>
                <a:latin typeface="Palatino Linotype"/>
                <a:cs typeface="Palatino Linotype"/>
              </a:rPr>
              <a:t> </a:t>
            </a:r>
            <a:r>
              <a:rPr sz="2325" b="1" spc="7" baseline="1792" dirty="0">
                <a:solidFill>
                  <a:srgbClr val="846D12"/>
                </a:solidFill>
                <a:latin typeface="Palatino Linotype"/>
                <a:cs typeface="Palatino Linotype"/>
              </a:rPr>
              <a:t>User</a:t>
            </a:r>
            <a:endParaRPr sz="2325" baseline="1792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96778" y="3658995"/>
            <a:ext cx="1804035" cy="18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Fro</a:t>
            </a:r>
            <a:r>
              <a:rPr sz="1200" b="1" dirty="0">
                <a:solidFill>
                  <a:srgbClr val="615B48"/>
                </a:solidFill>
                <a:latin typeface="Palatino Linotype"/>
                <a:cs typeface="Palatino Linotype"/>
              </a:rPr>
              <a:t>n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t</a:t>
            </a:r>
            <a:r>
              <a:rPr sz="1200" b="1" spc="-10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of</a:t>
            </a:r>
            <a:r>
              <a:rPr sz="1200" b="1" spc="-5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t</a:t>
            </a:r>
            <a:r>
              <a:rPr sz="1200" b="1" dirty="0">
                <a:solidFill>
                  <a:srgbClr val="615B48"/>
                </a:solidFill>
                <a:latin typeface="Palatino Linotype"/>
                <a:cs typeface="Palatino Linotype"/>
              </a:rPr>
              <a:t>h</a:t>
            </a: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e</a:t>
            </a:r>
            <a:r>
              <a:rPr sz="1200" b="1" spc="-5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Met</a:t>
            </a:r>
            <a:r>
              <a:rPr sz="1200" b="1" spc="15" dirty="0">
                <a:solidFill>
                  <a:srgbClr val="615B48"/>
                </a:solidFill>
                <a:latin typeface="Palatino Linotype"/>
                <a:cs typeface="Palatino Linotype"/>
              </a:rPr>
              <a:t>e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r</a:t>
            </a:r>
            <a:r>
              <a:rPr sz="1200" b="1" spc="-15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(F</a:t>
            </a:r>
            <a:r>
              <a:rPr sz="1200" b="1" spc="15" dirty="0">
                <a:solidFill>
                  <a:srgbClr val="615B48"/>
                </a:solidFill>
                <a:latin typeface="Palatino Linotype"/>
                <a:cs typeface="Palatino Linotype"/>
              </a:rPr>
              <a:t>TM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)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2510" y="3657144"/>
            <a:ext cx="1769745" cy="18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Be</a:t>
            </a:r>
            <a:r>
              <a:rPr sz="1200" b="1" dirty="0">
                <a:solidFill>
                  <a:srgbClr val="615B48"/>
                </a:solidFill>
                <a:latin typeface="Palatino Linotype"/>
                <a:cs typeface="Palatino Linotype"/>
              </a:rPr>
              <a:t>h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i</a:t>
            </a:r>
            <a:r>
              <a:rPr sz="1200" b="1" dirty="0">
                <a:solidFill>
                  <a:srgbClr val="615B48"/>
                </a:solidFill>
                <a:latin typeface="Palatino Linotype"/>
                <a:cs typeface="Palatino Linotype"/>
              </a:rPr>
              <a:t>n</a:t>
            </a: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d</a:t>
            </a:r>
            <a:r>
              <a:rPr sz="1200" b="1" spc="-15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t</a:t>
            </a:r>
            <a:r>
              <a:rPr sz="1200" b="1" dirty="0">
                <a:solidFill>
                  <a:srgbClr val="615B48"/>
                </a:solidFill>
                <a:latin typeface="Palatino Linotype"/>
                <a:cs typeface="Palatino Linotype"/>
              </a:rPr>
              <a:t>h</a:t>
            </a: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e</a:t>
            </a:r>
            <a:r>
              <a:rPr sz="1200" b="1" spc="-15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Met</a:t>
            </a:r>
            <a:r>
              <a:rPr sz="1200" b="1" spc="15" dirty="0">
                <a:solidFill>
                  <a:srgbClr val="615B48"/>
                </a:solidFill>
                <a:latin typeface="Palatino Linotype"/>
                <a:cs typeface="Palatino Linotype"/>
              </a:rPr>
              <a:t>e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r</a:t>
            </a:r>
            <a:r>
              <a:rPr sz="1200" b="1" spc="-15" dirty="0">
                <a:solidFill>
                  <a:srgbClr val="615B48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(</a:t>
            </a:r>
            <a:r>
              <a:rPr sz="1200" b="1" spc="10" dirty="0">
                <a:solidFill>
                  <a:srgbClr val="615B48"/>
                </a:solidFill>
                <a:latin typeface="Palatino Linotype"/>
                <a:cs typeface="Palatino Linotype"/>
              </a:rPr>
              <a:t>B</a:t>
            </a:r>
            <a:r>
              <a:rPr sz="1200" b="1" spc="15" dirty="0">
                <a:solidFill>
                  <a:srgbClr val="615B48"/>
                </a:solidFill>
                <a:latin typeface="Palatino Linotype"/>
                <a:cs typeface="Palatino Linotype"/>
              </a:rPr>
              <a:t>TM</a:t>
            </a:r>
            <a:r>
              <a:rPr sz="1200" b="1" spc="5" dirty="0">
                <a:solidFill>
                  <a:srgbClr val="615B48"/>
                </a:solidFill>
                <a:latin typeface="Palatino Linotype"/>
                <a:cs typeface="Palatino Linotype"/>
              </a:rPr>
              <a:t>)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47480" y="3138216"/>
            <a:ext cx="160083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200" b="1" spc="5" dirty="0">
                <a:solidFill>
                  <a:srgbClr val="846D12"/>
                </a:solidFill>
                <a:latin typeface="Palatino Linotype"/>
                <a:cs typeface="Palatino Linotype"/>
              </a:rPr>
              <a:t>C&amp;I</a:t>
            </a:r>
            <a:endParaRPr sz="12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b="1" spc="10" dirty="0">
                <a:solidFill>
                  <a:srgbClr val="846D12"/>
                </a:solidFill>
                <a:latin typeface="Palatino Linotype"/>
                <a:cs typeface="Palatino Linotype"/>
              </a:rPr>
              <a:t>Resi</a:t>
            </a:r>
            <a:r>
              <a:rPr sz="1200" b="1" spc="5" dirty="0">
                <a:solidFill>
                  <a:srgbClr val="846D12"/>
                </a:solidFill>
                <a:latin typeface="Palatino Linotype"/>
                <a:cs typeface="Palatino Linotype"/>
              </a:rPr>
              <a:t>d</a:t>
            </a:r>
            <a:r>
              <a:rPr sz="1200" b="1" spc="10" dirty="0">
                <a:solidFill>
                  <a:srgbClr val="846D12"/>
                </a:solidFill>
                <a:latin typeface="Palatino Linotype"/>
                <a:cs typeface="Palatino Linotype"/>
              </a:rPr>
              <a:t>e</a:t>
            </a:r>
            <a:r>
              <a:rPr sz="1200" b="1" spc="5" dirty="0">
                <a:solidFill>
                  <a:srgbClr val="846D12"/>
                </a:solidFill>
                <a:latin typeface="Palatino Linotype"/>
                <a:cs typeface="Palatino Linotype"/>
              </a:rPr>
              <a:t>nt</a:t>
            </a:r>
            <a:r>
              <a:rPr sz="1200" b="1" spc="-5" dirty="0">
                <a:solidFill>
                  <a:srgbClr val="846D12"/>
                </a:solidFill>
                <a:latin typeface="Palatino Linotype"/>
                <a:cs typeface="Palatino Linotype"/>
              </a:rPr>
              <a:t>i</a:t>
            </a:r>
            <a:r>
              <a:rPr sz="1200" b="1" spc="10" dirty="0">
                <a:solidFill>
                  <a:srgbClr val="846D12"/>
                </a:solidFill>
                <a:latin typeface="Palatino Linotype"/>
                <a:cs typeface="Palatino Linotype"/>
              </a:rPr>
              <a:t>al</a:t>
            </a:r>
            <a:endParaRPr sz="12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4364" y="3745103"/>
            <a:ext cx="725805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ou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ce</a:t>
            </a:r>
            <a:r>
              <a:rPr sz="800" dirty="0">
                <a:latin typeface="Calibri"/>
                <a:cs typeface="Calibri"/>
              </a:rPr>
              <a:t>: </a:t>
            </a:r>
            <a:r>
              <a:rPr sz="800" spc="-5" dirty="0">
                <a:latin typeface="Calibri"/>
                <a:cs typeface="Calibri"/>
              </a:rPr>
              <a:t>N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5" dirty="0">
                <a:latin typeface="Calibri"/>
                <a:cs typeface="Calibri"/>
              </a:rPr>
              <a:t>vi</a:t>
            </a:r>
            <a:r>
              <a:rPr sz="800" spc="5" dirty="0">
                <a:latin typeface="Calibri"/>
                <a:cs typeface="Calibri"/>
              </a:rPr>
              <a:t>g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5" dirty="0">
                <a:latin typeface="Calibri"/>
                <a:cs typeface="Calibri"/>
              </a:rPr>
              <a:t>n</a:t>
            </a:r>
            <a:r>
              <a:rPr sz="800" dirty="0">
                <a:latin typeface="Calibri"/>
                <a:cs typeface="Calibri"/>
              </a:rPr>
              <a:t>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8659" y="2363723"/>
            <a:ext cx="7740396" cy="1112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1497" y="2399538"/>
            <a:ext cx="7655559" cy="0"/>
          </a:xfrm>
          <a:custGeom>
            <a:avLst/>
            <a:gdLst/>
            <a:ahLst/>
            <a:cxnLst/>
            <a:rect l="l" t="t" r="r" b="b"/>
            <a:pathLst>
              <a:path w="7655559">
                <a:moveTo>
                  <a:pt x="0" y="0"/>
                </a:moveTo>
                <a:lnTo>
                  <a:pt x="7655394" y="0"/>
                </a:lnTo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5129" y="4067670"/>
            <a:ext cx="1360805" cy="544830"/>
          </a:xfrm>
          <a:custGeom>
            <a:avLst/>
            <a:gdLst/>
            <a:ahLst/>
            <a:cxnLst/>
            <a:rect l="l" t="t" r="r" b="b"/>
            <a:pathLst>
              <a:path w="1360805" h="544829">
                <a:moveTo>
                  <a:pt x="0" y="544334"/>
                </a:moveTo>
                <a:lnTo>
                  <a:pt x="1360805" y="544334"/>
                </a:lnTo>
                <a:lnTo>
                  <a:pt x="1360805" y="0"/>
                </a:lnTo>
                <a:lnTo>
                  <a:pt x="0" y="0"/>
                </a:lnTo>
                <a:lnTo>
                  <a:pt x="0" y="544334"/>
                </a:lnTo>
                <a:close/>
              </a:path>
            </a:pathLst>
          </a:custGeom>
          <a:solidFill>
            <a:srgbClr val="938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129" y="4067670"/>
            <a:ext cx="1360805" cy="544830"/>
          </a:xfrm>
          <a:custGeom>
            <a:avLst/>
            <a:gdLst/>
            <a:ahLst/>
            <a:cxnLst/>
            <a:rect l="l" t="t" r="r" b="b"/>
            <a:pathLst>
              <a:path w="1360805" h="544829">
                <a:moveTo>
                  <a:pt x="0" y="544334"/>
                </a:moveTo>
                <a:lnTo>
                  <a:pt x="1360805" y="544334"/>
                </a:lnTo>
                <a:lnTo>
                  <a:pt x="1360805" y="0"/>
                </a:lnTo>
                <a:lnTo>
                  <a:pt x="0" y="0"/>
                </a:lnTo>
                <a:lnTo>
                  <a:pt x="0" y="544334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2036" y="4261865"/>
            <a:ext cx="1184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lk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Energ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Servic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5129" y="4612017"/>
            <a:ext cx="1360805" cy="1405890"/>
          </a:xfrm>
          <a:custGeom>
            <a:avLst/>
            <a:gdLst/>
            <a:ahLst/>
            <a:cxnLst/>
            <a:rect l="l" t="t" r="r" b="b"/>
            <a:pathLst>
              <a:path w="1360805" h="1405889">
                <a:moveTo>
                  <a:pt x="0" y="1405382"/>
                </a:moveTo>
                <a:lnTo>
                  <a:pt x="1360805" y="1405382"/>
                </a:lnTo>
                <a:lnTo>
                  <a:pt x="1360805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5129" y="4612017"/>
            <a:ext cx="1360805" cy="1405890"/>
          </a:xfrm>
          <a:custGeom>
            <a:avLst/>
            <a:gdLst/>
            <a:ahLst/>
            <a:cxnLst/>
            <a:rect l="l" t="t" r="r" b="b"/>
            <a:pathLst>
              <a:path w="1360805" h="1405889">
                <a:moveTo>
                  <a:pt x="0" y="1405382"/>
                </a:moveTo>
                <a:lnTo>
                  <a:pt x="1360805" y="1405382"/>
                </a:lnTo>
                <a:lnTo>
                  <a:pt x="1360805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01192" y="4669663"/>
            <a:ext cx="933450" cy="805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85" marR="5080" indent="-58419">
              <a:lnSpc>
                <a:spcPts val="1210"/>
              </a:lnSpc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Elec</a:t>
            </a:r>
            <a:r>
              <a:rPr sz="1100" spc="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ric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ener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y ti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-sh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fts (Ar</a:t>
            </a:r>
            <a:r>
              <a:rPr sz="1100" spc="-1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itra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e)</a:t>
            </a:r>
            <a:endParaRPr sz="1100">
              <a:latin typeface="Calibri"/>
              <a:cs typeface="Calibri"/>
            </a:endParaRPr>
          </a:p>
          <a:p>
            <a:pPr marL="70485" marR="25400" indent="-58419">
              <a:lnSpc>
                <a:spcPts val="1210"/>
              </a:lnSpc>
              <a:spcBef>
                <a:spcPts val="190"/>
              </a:spcBef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Elec</a:t>
            </a:r>
            <a:r>
              <a:rPr sz="1100" spc="5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ric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ly ca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acity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06473" y="4067670"/>
            <a:ext cx="1360805" cy="544830"/>
          </a:xfrm>
          <a:custGeom>
            <a:avLst/>
            <a:gdLst/>
            <a:ahLst/>
            <a:cxnLst/>
            <a:rect l="l" t="t" r="r" b="b"/>
            <a:pathLst>
              <a:path w="1360804" h="544829">
                <a:moveTo>
                  <a:pt x="0" y="544334"/>
                </a:moveTo>
                <a:lnTo>
                  <a:pt x="1360804" y="544334"/>
                </a:lnTo>
                <a:lnTo>
                  <a:pt x="1360804" y="0"/>
                </a:lnTo>
                <a:lnTo>
                  <a:pt x="0" y="0"/>
                </a:lnTo>
                <a:lnTo>
                  <a:pt x="0" y="544334"/>
                </a:lnTo>
                <a:close/>
              </a:path>
            </a:pathLst>
          </a:custGeom>
          <a:solidFill>
            <a:srgbClr val="938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06473" y="4067670"/>
            <a:ext cx="1360805" cy="544830"/>
          </a:xfrm>
          <a:custGeom>
            <a:avLst/>
            <a:gdLst/>
            <a:ahLst/>
            <a:cxnLst/>
            <a:rect l="l" t="t" r="r" b="b"/>
            <a:pathLst>
              <a:path w="1360804" h="544829">
                <a:moveTo>
                  <a:pt x="0" y="544334"/>
                </a:moveTo>
                <a:lnTo>
                  <a:pt x="1360804" y="544334"/>
                </a:lnTo>
                <a:lnTo>
                  <a:pt x="1360804" y="0"/>
                </a:lnTo>
                <a:lnTo>
                  <a:pt x="0" y="0"/>
                </a:lnTo>
                <a:lnTo>
                  <a:pt x="0" y="544334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182114" y="4261865"/>
            <a:ext cx="100838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cil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ary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Servic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06473" y="4612017"/>
            <a:ext cx="1360805" cy="1405890"/>
          </a:xfrm>
          <a:custGeom>
            <a:avLst/>
            <a:gdLst/>
            <a:ahLst/>
            <a:cxnLst/>
            <a:rect l="l" t="t" r="r" b="b"/>
            <a:pathLst>
              <a:path w="1360804" h="1405889">
                <a:moveTo>
                  <a:pt x="0" y="1405382"/>
                </a:moveTo>
                <a:lnTo>
                  <a:pt x="1360804" y="1405382"/>
                </a:lnTo>
                <a:lnTo>
                  <a:pt x="1360804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06473" y="4612017"/>
            <a:ext cx="1360805" cy="1405890"/>
          </a:xfrm>
          <a:custGeom>
            <a:avLst/>
            <a:gdLst/>
            <a:ahLst/>
            <a:cxnLst/>
            <a:rect l="l" t="t" r="r" b="b"/>
            <a:pathLst>
              <a:path w="1360804" h="1405889">
                <a:moveTo>
                  <a:pt x="0" y="1405382"/>
                </a:moveTo>
                <a:lnTo>
                  <a:pt x="1360804" y="1405382"/>
                </a:lnTo>
                <a:lnTo>
                  <a:pt x="1360804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52954" y="4669663"/>
            <a:ext cx="1005840" cy="1164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•Reg</a:t>
            </a:r>
            <a:r>
              <a:rPr sz="1100" spc="-5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lation</a:t>
            </a:r>
            <a:endParaRPr sz="1100">
              <a:latin typeface="Calibri"/>
              <a:cs typeface="Calibri"/>
            </a:endParaRPr>
          </a:p>
          <a:p>
            <a:pPr marL="70485" marR="95885" indent="-58419">
              <a:lnSpc>
                <a:spcPct val="91500"/>
              </a:lnSpc>
              <a:spcBef>
                <a:spcPts val="204"/>
              </a:spcBef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Spinning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- </a:t>
            </a:r>
            <a:r>
              <a:rPr sz="1100" spc="-5" dirty="0">
                <a:latin typeface="Calibri"/>
                <a:cs typeface="Calibri"/>
              </a:rPr>
              <a:t>sp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nn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 </a:t>
            </a:r>
            <a:r>
              <a:rPr sz="1100" spc="-5" dirty="0">
                <a:latin typeface="Calibri"/>
                <a:cs typeface="Calibri"/>
              </a:rPr>
              <a:t>su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ental reserves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dirty="0">
                <a:latin typeface="Calibri"/>
                <a:cs typeface="Calibri"/>
              </a:rPr>
              <a:t>olta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spc="-5" dirty="0">
                <a:latin typeface="Calibri"/>
                <a:cs typeface="Calibri"/>
              </a:rPr>
              <a:t>pp</a:t>
            </a:r>
            <a:r>
              <a:rPr sz="1100" dirty="0">
                <a:latin typeface="Calibri"/>
                <a:cs typeface="Calibri"/>
              </a:rPr>
              <a:t>ort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dirty="0">
                <a:latin typeface="Calibri"/>
                <a:cs typeface="Calibri"/>
              </a:rPr>
              <a:t>•Bl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ck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start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57904" y="4067670"/>
            <a:ext cx="1360805" cy="544830"/>
          </a:xfrm>
          <a:custGeom>
            <a:avLst/>
            <a:gdLst/>
            <a:ahLst/>
            <a:cxnLst/>
            <a:rect l="l" t="t" r="r" b="b"/>
            <a:pathLst>
              <a:path w="1360804" h="544829">
                <a:moveTo>
                  <a:pt x="0" y="544334"/>
                </a:moveTo>
                <a:lnTo>
                  <a:pt x="1360804" y="544334"/>
                </a:lnTo>
                <a:lnTo>
                  <a:pt x="1360804" y="0"/>
                </a:lnTo>
                <a:lnTo>
                  <a:pt x="0" y="0"/>
                </a:lnTo>
                <a:lnTo>
                  <a:pt x="0" y="544334"/>
                </a:lnTo>
                <a:close/>
              </a:path>
            </a:pathLst>
          </a:custGeom>
          <a:solidFill>
            <a:srgbClr val="938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57904" y="4067670"/>
            <a:ext cx="1360805" cy="544830"/>
          </a:xfrm>
          <a:custGeom>
            <a:avLst/>
            <a:gdLst/>
            <a:ahLst/>
            <a:cxnLst/>
            <a:rect l="l" t="t" r="r" b="b"/>
            <a:pathLst>
              <a:path w="1360804" h="544829">
                <a:moveTo>
                  <a:pt x="0" y="544334"/>
                </a:moveTo>
                <a:lnTo>
                  <a:pt x="1360804" y="544334"/>
                </a:lnTo>
                <a:lnTo>
                  <a:pt x="1360804" y="0"/>
                </a:lnTo>
                <a:lnTo>
                  <a:pt x="0" y="0"/>
                </a:lnTo>
                <a:lnTo>
                  <a:pt x="0" y="544334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831082" y="4108450"/>
            <a:ext cx="815340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ts val="1210"/>
              </a:lnSpc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Trans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ission I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frastru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cture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Servic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57904" y="4612017"/>
            <a:ext cx="1360805" cy="1405890"/>
          </a:xfrm>
          <a:custGeom>
            <a:avLst/>
            <a:gdLst/>
            <a:ahLst/>
            <a:cxnLst/>
            <a:rect l="l" t="t" r="r" b="b"/>
            <a:pathLst>
              <a:path w="1360804" h="1405889">
                <a:moveTo>
                  <a:pt x="0" y="1405382"/>
                </a:moveTo>
                <a:lnTo>
                  <a:pt x="1360804" y="1405382"/>
                </a:lnTo>
                <a:lnTo>
                  <a:pt x="1360804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57904" y="4612017"/>
            <a:ext cx="1360805" cy="1405890"/>
          </a:xfrm>
          <a:custGeom>
            <a:avLst/>
            <a:gdLst/>
            <a:ahLst/>
            <a:cxnLst/>
            <a:rect l="l" t="t" r="r" b="b"/>
            <a:pathLst>
              <a:path w="1360804" h="1405889">
                <a:moveTo>
                  <a:pt x="0" y="1405382"/>
                </a:moveTo>
                <a:lnTo>
                  <a:pt x="1360804" y="1405382"/>
                </a:lnTo>
                <a:lnTo>
                  <a:pt x="1360804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604386" y="4669663"/>
            <a:ext cx="1038860" cy="65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85" marR="5080" indent="-58419">
              <a:lnSpc>
                <a:spcPts val="1210"/>
              </a:lnSpc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Trans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ission </a:t>
            </a:r>
            <a:r>
              <a:rPr sz="1100" spc="-5" dirty="0">
                <a:latin typeface="Calibri"/>
                <a:cs typeface="Calibri"/>
              </a:rPr>
              <a:t>upg</a:t>
            </a:r>
            <a:r>
              <a:rPr sz="1100" dirty="0">
                <a:latin typeface="Calibri"/>
                <a:cs typeface="Calibri"/>
              </a:rPr>
              <a:t>ra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eferr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  <a:p>
            <a:pPr marL="70485" marR="10795" indent="-58419">
              <a:lnSpc>
                <a:spcPts val="1210"/>
              </a:lnSpc>
              <a:spcBef>
                <a:spcPts val="195"/>
              </a:spcBef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Trans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ission c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ng</a:t>
            </a:r>
            <a:r>
              <a:rPr sz="1100" dirty="0">
                <a:latin typeface="Calibri"/>
                <a:cs typeface="Calibri"/>
              </a:rPr>
              <a:t>estion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relief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091303" y="4073601"/>
            <a:ext cx="1379855" cy="552450"/>
          </a:xfrm>
          <a:custGeom>
            <a:avLst/>
            <a:gdLst/>
            <a:ahLst/>
            <a:cxnLst/>
            <a:rect l="l" t="t" r="r" b="b"/>
            <a:pathLst>
              <a:path w="1379854" h="552450">
                <a:moveTo>
                  <a:pt x="0" y="551865"/>
                </a:moveTo>
                <a:lnTo>
                  <a:pt x="1379601" y="551865"/>
                </a:lnTo>
                <a:lnTo>
                  <a:pt x="1379601" y="0"/>
                </a:lnTo>
                <a:lnTo>
                  <a:pt x="0" y="0"/>
                </a:lnTo>
                <a:lnTo>
                  <a:pt x="0" y="551865"/>
                </a:lnTo>
                <a:close/>
              </a:path>
            </a:pathLst>
          </a:custGeom>
          <a:solidFill>
            <a:srgbClr val="938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91303" y="4073601"/>
            <a:ext cx="1379855" cy="552450"/>
          </a:xfrm>
          <a:custGeom>
            <a:avLst/>
            <a:gdLst/>
            <a:ahLst/>
            <a:cxnLst/>
            <a:rect l="l" t="t" r="r" b="b"/>
            <a:pathLst>
              <a:path w="1379854" h="552450">
                <a:moveTo>
                  <a:pt x="0" y="551865"/>
                </a:moveTo>
                <a:lnTo>
                  <a:pt x="1379601" y="551865"/>
                </a:lnTo>
                <a:lnTo>
                  <a:pt x="1379601" y="0"/>
                </a:lnTo>
                <a:lnTo>
                  <a:pt x="0" y="0"/>
                </a:lnTo>
                <a:lnTo>
                  <a:pt x="0" y="551865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374385" y="4118228"/>
            <a:ext cx="815340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270" algn="ctr">
              <a:lnSpc>
                <a:spcPts val="121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Distri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ti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n I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frastru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cture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Servic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91303" y="4625556"/>
            <a:ext cx="1379855" cy="1405890"/>
          </a:xfrm>
          <a:custGeom>
            <a:avLst/>
            <a:gdLst/>
            <a:ahLst/>
            <a:cxnLst/>
            <a:rect l="l" t="t" r="r" b="b"/>
            <a:pathLst>
              <a:path w="1379854" h="1405889">
                <a:moveTo>
                  <a:pt x="0" y="1405382"/>
                </a:moveTo>
                <a:lnTo>
                  <a:pt x="1379601" y="1405382"/>
                </a:lnTo>
                <a:lnTo>
                  <a:pt x="1379601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91303" y="4625556"/>
            <a:ext cx="1379855" cy="1405890"/>
          </a:xfrm>
          <a:custGeom>
            <a:avLst/>
            <a:gdLst/>
            <a:ahLst/>
            <a:cxnLst/>
            <a:rect l="l" t="t" r="r" b="b"/>
            <a:pathLst>
              <a:path w="1379854" h="1405889">
                <a:moveTo>
                  <a:pt x="0" y="1405382"/>
                </a:moveTo>
                <a:lnTo>
                  <a:pt x="1379601" y="1405382"/>
                </a:lnTo>
                <a:lnTo>
                  <a:pt x="1379601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5138165" y="4682997"/>
            <a:ext cx="1042035" cy="49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65"/>
              </a:lnSpc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istribution</a:t>
            </a:r>
            <a:endParaRPr sz="1100">
              <a:latin typeface="Calibri"/>
              <a:cs typeface="Calibri"/>
            </a:endParaRPr>
          </a:p>
          <a:p>
            <a:pPr marL="70485">
              <a:lnSpc>
                <a:spcPts val="1265"/>
              </a:lnSpc>
            </a:pPr>
            <a:r>
              <a:rPr sz="1100" spc="-5" dirty="0">
                <a:latin typeface="Calibri"/>
                <a:cs typeface="Calibri"/>
              </a:rPr>
              <a:t>up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ade </a:t>
            </a:r>
            <a:r>
              <a:rPr sz="1100" spc="-5" dirty="0">
                <a:latin typeface="Calibri"/>
                <a:cs typeface="Calibri"/>
              </a:rPr>
              <a:t>deferral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100" dirty="0">
                <a:latin typeface="Calibri"/>
                <a:cs typeface="Calibri"/>
              </a:rPr>
              <a:t>•</a:t>
            </a:r>
            <a:r>
              <a:rPr sz="1100" spc="-5" dirty="0">
                <a:latin typeface="Calibri"/>
                <a:cs typeface="Calibri"/>
              </a:rPr>
              <a:t>V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ltage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supp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rt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664197" y="4073601"/>
            <a:ext cx="1379855" cy="552450"/>
          </a:xfrm>
          <a:custGeom>
            <a:avLst/>
            <a:gdLst/>
            <a:ahLst/>
            <a:cxnLst/>
            <a:rect l="l" t="t" r="r" b="b"/>
            <a:pathLst>
              <a:path w="1379854" h="552450">
                <a:moveTo>
                  <a:pt x="0" y="551865"/>
                </a:moveTo>
                <a:lnTo>
                  <a:pt x="1379601" y="551865"/>
                </a:lnTo>
                <a:lnTo>
                  <a:pt x="1379601" y="0"/>
                </a:lnTo>
                <a:lnTo>
                  <a:pt x="0" y="0"/>
                </a:lnTo>
                <a:lnTo>
                  <a:pt x="0" y="551865"/>
                </a:lnTo>
                <a:close/>
              </a:path>
            </a:pathLst>
          </a:custGeom>
          <a:solidFill>
            <a:srgbClr val="9389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664197" y="4073601"/>
            <a:ext cx="1379855" cy="552450"/>
          </a:xfrm>
          <a:custGeom>
            <a:avLst/>
            <a:gdLst/>
            <a:ahLst/>
            <a:cxnLst/>
            <a:rect l="l" t="t" r="r" b="b"/>
            <a:pathLst>
              <a:path w="1379854" h="552450">
                <a:moveTo>
                  <a:pt x="0" y="551865"/>
                </a:moveTo>
                <a:lnTo>
                  <a:pt x="1379601" y="551865"/>
                </a:lnTo>
                <a:lnTo>
                  <a:pt x="1379601" y="0"/>
                </a:lnTo>
                <a:lnTo>
                  <a:pt x="0" y="0"/>
                </a:lnTo>
                <a:lnTo>
                  <a:pt x="0" y="551865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855968" y="4118228"/>
            <a:ext cx="998855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1210"/>
              </a:lnSpc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Cust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mer</a:t>
            </a:r>
            <a:r>
              <a:rPr sz="11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Energ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y Ma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ent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Servic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664197" y="4627753"/>
            <a:ext cx="1379855" cy="1405890"/>
          </a:xfrm>
          <a:custGeom>
            <a:avLst/>
            <a:gdLst/>
            <a:ahLst/>
            <a:cxnLst/>
            <a:rect l="l" t="t" r="r" b="b"/>
            <a:pathLst>
              <a:path w="1379854" h="1405889">
                <a:moveTo>
                  <a:pt x="0" y="1405382"/>
                </a:moveTo>
                <a:lnTo>
                  <a:pt x="1379601" y="1405382"/>
                </a:lnTo>
                <a:lnTo>
                  <a:pt x="1379601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664197" y="4627753"/>
            <a:ext cx="1379855" cy="1405890"/>
          </a:xfrm>
          <a:custGeom>
            <a:avLst/>
            <a:gdLst/>
            <a:ahLst/>
            <a:cxnLst/>
            <a:rect l="l" t="t" r="r" b="b"/>
            <a:pathLst>
              <a:path w="1379854" h="1405889">
                <a:moveTo>
                  <a:pt x="0" y="1405382"/>
                </a:moveTo>
                <a:lnTo>
                  <a:pt x="1379601" y="1405382"/>
                </a:lnTo>
                <a:lnTo>
                  <a:pt x="1379601" y="0"/>
                </a:lnTo>
                <a:lnTo>
                  <a:pt x="0" y="0"/>
                </a:lnTo>
                <a:lnTo>
                  <a:pt x="0" y="1405382"/>
                </a:lnTo>
                <a:close/>
              </a:path>
            </a:pathLst>
          </a:custGeom>
          <a:ln w="2540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711442" y="4685309"/>
            <a:ext cx="1060450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•Power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qu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ity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dirty="0">
                <a:latin typeface="Calibri"/>
                <a:cs typeface="Calibri"/>
              </a:rPr>
              <a:t>•P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wer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reli</a:t>
            </a:r>
            <a:r>
              <a:rPr sz="1100" spc="-5" dirty="0">
                <a:latin typeface="Calibri"/>
                <a:cs typeface="Calibri"/>
              </a:rPr>
              <a:t>ab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ity</a:t>
            </a:r>
            <a:endParaRPr sz="1100">
              <a:latin typeface="Calibri"/>
              <a:cs typeface="Calibri"/>
            </a:endParaRPr>
          </a:p>
          <a:p>
            <a:pPr marL="70485" marR="5080" indent="-58419">
              <a:lnSpc>
                <a:spcPts val="1210"/>
              </a:lnSpc>
              <a:spcBef>
                <a:spcPts val="215"/>
              </a:spcBef>
            </a:pPr>
            <a:r>
              <a:rPr sz="1100" dirty="0">
                <a:latin typeface="Calibri"/>
                <a:cs typeface="Calibri"/>
              </a:rPr>
              <a:t>•Retail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electric ener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-sh</a:t>
            </a:r>
            <a:r>
              <a:rPr sz="1100" spc="-1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ft</a:t>
            </a:r>
            <a:endParaRPr sz="1100">
              <a:latin typeface="Calibri"/>
              <a:cs typeface="Calibri"/>
            </a:endParaRPr>
          </a:p>
          <a:p>
            <a:pPr marL="70485" marR="73660" indent="-58419">
              <a:lnSpc>
                <a:spcPts val="1210"/>
              </a:lnSpc>
              <a:spcBef>
                <a:spcPts val="195"/>
              </a:spcBef>
            </a:pPr>
            <a:r>
              <a:rPr sz="1100" dirty="0">
                <a:latin typeface="Calibri"/>
                <a:cs typeface="Calibri"/>
              </a:rPr>
              <a:t>•De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0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 ma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m</a:t>
            </a:r>
            <a:r>
              <a:rPr sz="1100" dirty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788654" y="6465292"/>
            <a:ext cx="18097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100" spc="-5" dirty="0">
                <a:latin typeface="Arial"/>
                <a:cs typeface="Arial"/>
              </a:rPr>
              <a:t>8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1537" y="6544081"/>
            <a:ext cx="1805939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ou</a:t>
            </a:r>
            <a:r>
              <a:rPr sz="800" spc="-10" dirty="0">
                <a:latin typeface="Calibri"/>
                <a:cs typeface="Calibri"/>
              </a:rPr>
              <a:t>r</a:t>
            </a:r>
            <a:r>
              <a:rPr sz="800" spc="-5" dirty="0">
                <a:latin typeface="Calibri"/>
                <a:cs typeface="Calibri"/>
              </a:rPr>
              <a:t>ce</a:t>
            </a:r>
            <a:r>
              <a:rPr sz="800" dirty="0">
                <a:latin typeface="Calibri"/>
                <a:cs typeface="Calibri"/>
              </a:rPr>
              <a:t>: A</a:t>
            </a:r>
            <a:r>
              <a:rPr sz="800" spc="-5" dirty="0">
                <a:latin typeface="Calibri"/>
                <a:cs typeface="Calibri"/>
              </a:rPr>
              <a:t>dap</a:t>
            </a:r>
            <a:r>
              <a:rPr sz="800" spc="-10" dirty="0">
                <a:latin typeface="Calibri"/>
                <a:cs typeface="Calibri"/>
              </a:rPr>
              <a:t>t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</a:t>
            </a:r>
            <a:r>
              <a:rPr sz="800" spc="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fro</a:t>
            </a:r>
            <a:r>
              <a:rPr sz="800" dirty="0">
                <a:latin typeface="Calibri"/>
                <a:cs typeface="Calibri"/>
              </a:rPr>
              <a:t>m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DO</a:t>
            </a:r>
            <a:r>
              <a:rPr sz="80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/</a:t>
            </a:r>
            <a:r>
              <a:rPr sz="800" dirty="0">
                <a:latin typeface="Calibri"/>
                <a:cs typeface="Calibri"/>
              </a:rPr>
              <a:t>EP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I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Ha</a:t>
            </a:r>
            <a:r>
              <a:rPr sz="800" spc="-5" dirty="0">
                <a:latin typeface="Calibri"/>
                <a:cs typeface="Calibri"/>
              </a:rPr>
              <a:t>ndboo</a:t>
            </a:r>
            <a:r>
              <a:rPr sz="800" dirty="0">
                <a:latin typeface="Calibri"/>
                <a:cs typeface="Calibri"/>
              </a:rPr>
              <a:t>k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444207" y="6093840"/>
          <a:ext cx="4253268" cy="230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4056"/>
                <a:gridCol w="53124"/>
                <a:gridCol w="1588389"/>
                <a:gridCol w="50419"/>
                <a:gridCol w="1097280"/>
              </a:tblGrid>
              <a:tr h="230835"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9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RC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Re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ul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9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Mat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4F81BC"/>
                      </a:solidFill>
                      <a:prstDash val="solid"/>
                    </a:lnL>
                    <a:lnR w="19050">
                      <a:solidFill>
                        <a:srgbClr val="4F81BC"/>
                      </a:solidFill>
                      <a:prstDash val="solid"/>
                    </a:lnR>
                    <a:lnT w="19050">
                      <a:solidFill>
                        <a:srgbClr val="4F81BC"/>
                      </a:solidFill>
                      <a:prstDash val="solid"/>
                    </a:lnT>
                    <a:lnB w="19050">
                      <a:solidFill>
                        <a:srgbClr val="4F81BC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4F81BC"/>
                      </a:solidFill>
                      <a:prstDash val="solid"/>
                    </a:lnL>
                    <a:lnR w="19050">
                      <a:solidFill>
                        <a:srgbClr val="4F81BC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tate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egul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9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&amp;D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4F81BC"/>
                      </a:solidFill>
                      <a:prstDash val="solid"/>
                    </a:lnL>
                    <a:lnR w="19050">
                      <a:solidFill>
                        <a:srgbClr val="4F81BC"/>
                      </a:solidFill>
                      <a:prstDash val="solid"/>
                    </a:lnR>
                    <a:lnT w="19050">
                      <a:solidFill>
                        <a:srgbClr val="4F81BC"/>
                      </a:solidFill>
                      <a:prstDash val="solid"/>
                    </a:lnT>
                    <a:lnB w="19050">
                      <a:solidFill>
                        <a:srgbClr val="4F81BC"/>
                      </a:solidFill>
                      <a:prstDash val="soli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4F81BC"/>
                      </a:solidFill>
                      <a:prstDash val="solid"/>
                    </a:lnL>
                    <a:lnR w="19050">
                      <a:solidFill>
                        <a:srgbClr val="4F81BC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</a:pPr>
                      <a:r>
                        <a:rPr sz="9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 use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4F81BC"/>
                      </a:solidFill>
                      <a:prstDash val="solid"/>
                    </a:lnL>
                    <a:lnR w="19050">
                      <a:solidFill>
                        <a:srgbClr val="4F81BC"/>
                      </a:solidFill>
                      <a:prstDash val="solid"/>
                    </a:lnR>
                    <a:lnT w="19050">
                      <a:solidFill>
                        <a:srgbClr val="4F81BC"/>
                      </a:solidFill>
                      <a:prstDash val="solid"/>
                    </a:lnT>
                    <a:lnB w="19050">
                      <a:solidFill>
                        <a:srgbClr val="4F81BC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590800"/>
            <a:ext cx="7391400" cy="2015936"/>
          </a:xfrm>
        </p:spPr>
        <p:txBody>
          <a:bodyPr/>
          <a:lstStyle/>
          <a:p>
            <a:pPr algn="ctr"/>
            <a:r>
              <a:rPr lang="en-US" sz="4400" spc="-15" dirty="0">
                <a:solidFill>
                  <a:srgbClr val="FF0000"/>
                </a:solidFill>
              </a:rPr>
              <a:t>Transition to Cleaner Energy is an Evolution</a:t>
            </a:r>
            <a:endParaRPr lang="en-US" sz="4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0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2425</TotalTime>
  <Words>358</Words>
  <Application>Microsoft Office PowerPoint</Application>
  <PresentationFormat>On-screen Show (4:3)</PresentationFormat>
  <Paragraphs>107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INNOVATION </vt:lpstr>
      <vt:lpstr>Individualized Customer Services Choice, Control, Convenience, Cost</vt:lpstr>
      <vt:lpstr>Technology Drivers</vt:lpstr>
      <vt:lpstr>Energy Storage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Traweek</dc:creator>
  <cp:lastModifiedBy>Jessica McDonald</cp:lastModifiedBy>
  <cp:revision>34</cp:revision>
  <cp:lastPrinted>2017-10-10T18:50:11Z</cp:lastPrinted>
  <dcterms:created xsi:type="dcterms:W3CDTF">2017-10-09T14:55:48Z</dcterms:created>
  <dcterms:modified xsi:type="dcterms:W3CDTF">2017-10-11T13:35:59Z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LastSaved">
    <vt:filetime>2017-10-09T00:00:00Z</vt:filetime>
  </property>
</Properties>
</file>